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handoutMasterIdLst>
    <p:handoutMasterId r:id="rId23"/>
  </p:handoutMasterIdLst>
  <p:sldIdLst>
    <p:sldId id="256" r:id="rId2"/>
    <p:sldId id="313" r:id="rId3"/>
    <p:sldId id="259" r:id="rId4"/>
    <p:sldId id="283" r:id="rId5"/>
    <p:sldId id="314" r:id="rId6"/>
    <p:sldId id="317" r:id="rId7"/>
    <p:sldId id="285" r:id="rId8"/>
    <p:sldId id="315" r:id="rId9"/>
    <p:sldId id="323" r:id="rId10"/>
    <p:sldId id="324" r:id="rId11"/>
    <p:sldId id="316" r:id="rId12"/>
    <p:sldId id="325" r:id="rId13"/>
    <p:sldId id="327" r:id="rId14"/>
    <p:sldId id="328" r:id="rId15"/>
    <p:sldId id="332" r:id="rId16"/>
    <p:sldId id="319" r:id="rId17"/>
    <p:sldId id="329" r:id="rId18"/>
    <p:sldId id="330" r:id="rId19"/>
    <p:sldId id="331" r:id="rId20"/>
    <p:sldId id="257"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FF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1152" y="-72"/>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notesViewPr>
    <p:cSldViewPr>
      <p:cViewPr>
        <p:scale>
          <a:sx n="100" d="100"/>
          <a:sy n="100" d="100"/>
        </p:scale>
        <p:origin x="-1908"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EF5A54-0D72-4EE4-9CBF-CE5F9B9C4336}" type="datetimeFigureOut">
              <a:rPr lang="en-GB"/>
              <a:pPr>
                <a:defRPr/>
              </a:pPr>
              <a:t>12/06/2015</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B572A7-89B5-425F-A3BB-0F3C1C56C940}" type="slidenum">
              <a:rPr lang="en-GB"/>
              <a:pPr>
                <a:defRPr/>
              </a:pPr>
              <a:t>‹#›</a:t>
            </a:fld>
            <a:endParaRPr lang="en-GB" dirty="0"/>
          </a:p>
        </p:txBody>
      </p:sp>
    </p:spTree>
    <p:extLst>
      <p:ext uri="{BB962C8B-B14F-4D97-AF65-F5344CB8AC3E}">
        <p14:creationId xmlns:p14="http://schemas.microsoft.com/office/powerpoint/2010/main" val="3638100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861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1F46F4A-49A2-4094-A878-127FB893D159}" type="datetimeFigureOut">
              <a:rPr lang="en-GB"/>
              <a:pPr>
                <a:defRPr/>
              </a:pPr>
              <a:t>12/06/2015</a:t>
            </a:fld>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861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861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3E7FD99-0438-4DC4-BDD0-747419D66215}" type="slidenum">
              <a:rPr lang="en-GB"/>
              <a:pPr>
                <a:defRPr/>
              </a:pPr>
              <a:t>‹#›</a:t>
            </a:fld>
            <a:endParaRPr lang="en-GB"/>
          </a:p>
        </p:txBody>
      </p:sp>
    </p:spTree>
    <p:extLst>
      <p:ext uri="{BB962C8B-B14F-4D97-AF65-F5344CB8AC3E}">
        <p14:creationId xmlns:p14="http://schemas.microsoft.com/office/powerpoint/2010/main" val="3567044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10</a:t>
            </a:fld>
            <a:endParaRPr lang="en-GB"/>
          </a:p>
        </p:txBody>
      </p:sp>
    </p:spTree>
    <p:extLst>
      <p:ext uri="{BB962C8B-B14F-4D97-AF65-F5344CB8AC3E}">
        <p14:creationId xmlns:p14="http://schemas.microsoft.com/office/powerpoint/2010/main" val="66601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11</a:t>
            </a:fld>
            <a:endParaRPr lang="en-GB"/>
          </a:p>
        </p:txBody>
      </p:sp>
    </p:spTree>
    <p:extLst>
      <p:ext uri="{BB962C8B-B14F-4D97-AF65-F5344CB8AC3E}">
        <p14:creationId xmlns:p14="http://schemas.microsoft.com/office/powerpoint/2010/main" val="171158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There was a mixed response to being referred to the SSS. Some saw the referral as a positive thing as they felt they were going to receive help to quit.  Others said that they felt forced into it when they were not yet ready (or wanting) to quit, although these women were still accepting of the referral and did meet with the stop smoking advisor. </a:t>
            </a:r>
            <a:endParaRPr lang="en-GB" sz="1800" dirty="0"/>
          </a:p>
          <a:p>
            <a:endParaRPr lang="en-GB"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12</a:t>
            </a:fld>
            <a:endParaRPr lang="en-GB"/>
          </a:p>
        </p:txBody>
      </p:sp>
    </p:spTree>
    <p:extLst>
      <p:ext uri="{BB962C8B-B14F-4D97-AF65-F5344CB8AC3E}">
        <p14:creationId xmlns:p14="http://schemas.microsoft.com/office/powerpoint/2010/main" val="244017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Sometimes refusal to engage with the SSS was due to a lack of knowledge about the service or a negative service image. Women felt that attending would mean added stress, that they would be ‘lectured’ or judged by advisors and doubted that the support would be useful.  </a:t>
            </a:r>
            <a:endParaRPr lang="en-GB" sz="1800" dirty="0"/>
          </a:p>
          <a:p>
            <a:endParaRPr lang="en-GB"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13</a:t>
            </a:fld>
            <a:endParaRPr lang="en-GB"/>
          </a:p>
        </p:txBody>
      </p:sp>
    </p:spTree>
    <p:extLst>
      <p:ext uri="{BB962C8B-B14F-4D97-AF65-F5344CB8AC3E}">
        <p14:creationId xmlns:p14="http://schemas.microsoft.com/office/powerpoint/2010/main" val="244017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Offering women a range of ways in which they can access the stop smoking service is very important. Women often saw their ability to engage with the service within the context of lifestyle factors. Work and childcare commitments, finances, lack of transport and health problems were considered barriers to attending appointments. Offering flexibility to women, being able to choose their most convenient, and preferred, support method was often the key to their engagement. </a:t>
            </a:r>
            <a:endParaRPr lang="en-GB" sz="1600" b="1" dirty="0" smtClean="0"/>
          </a:p>
          <a:p>
            <a:endParaRPr lang="en-GB" sz="1600" b="1" dirty="0"/>
          </a:p>
          <a:p>
            <a:r>
              <a:rPr lang="en-GB" sz="1600" b="1" dirty="0"/>
              <a:t>Women with busy working lives and children often spoke of the convenience of home appointments. Home appointments were also associated with privacy and comfort. </a:t>
            </a:r>
            <a:endParaRPr lang="en-GB" sz="1600" b="1" dirty="0" smtClean="0"/>
          </a:p>
          <a:p>
            <a:endParaRPr lang="en-GB" sz="1600" b="1" dirty="0" smtClean="0"/>
          </a:p>
          <a:p>
            <a:r>
              <a:rPr lang="en-GB" sz="1600" b="1" dirty="0" smtClean="0"/>
              <a:t>Women </a:t>
            </a:r>
            <a:r>
              <a:rPr lang="en-GB" sz="1600" b="1" dirty="0"/>
              <a:t>appreciated being offered flexibility with rescheduling appointments and in changing the level and delivery of support when it suited them</a:t>
            </a:r>
            <a:endParaRPr lang="en-GB" sz="1600" dirty="0"/>
          </a:p>
          <a:p>
            <a:endParaRPr lang="en-GB" sz="1800" dirty="0"/>
          </a:p>
          <a:p>
            <a:endParaRPr lang="en-GB" sz="1800"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14</a:t>
            </a:fld>
            <a:endParaRPr lang="en-GB"/>
          </a:p>
        </p:txBody>
      </p:sp>
    </p:spTree>
    <p:extLst>
      <p:ext uri="{BB962C8B-B14F-4D97-AF65-F5344CB8AC3E}">
        <p14:creationId xmlns:p14="http://schemas.microsoft.com/office/powerpoint/2010/main" val="2440170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Complex</a:t>
            </a:r>
          </a:p>
          <a:p>
            <a:endParaRPr lang="en-GB" sz="1800" dirty="0" smtClean="0"/>
          </a:p>
          <a:p>
            <a:r>
              <a:rPr lang="en-GB" sz="1800" dirty="0" smtClean="0"/>
              <a:t>Whilst women appreciated the soft approach it didn’t get them anywhere – nothing changed</a:t>
            </a:r>
          </a:p>
          <a:p>
            <a:endParaRPr lang="en-GB" sz="1800" dirty="0"/>
          </a:p>
          <a:p>
            <a:r>
              <a:rPr lang="en-GB" sz="1800" dirty="0" smtClean="0"/>
              <a:t>No pressure – so simply didn’t engage</a:t>
            </a:r>
          </a:p>
          <a:p>
            <a:endParaRPr lang="en-GB" sz="1800" dirty="0"/>
          </a:p>
          <a:p>
            <a:r>
              <a:rPr lang="en-GB" sz="1800" dirty="0" smtClean="0"/>
              <a:t>On one hand midwives don’t want to put people off by being pushy  and concerned about spoiling relationships  - because midwives view was it’s your choice  - women used that to convince themselves that that equated to the midwife saying ok to carry on i.e. do what you want  </a:t>
            </a:r>
            <a:endParaRPr lang="en-GB" sz="1800"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15</a:t>
            </a:fld>
            <a:endParaRPr lang="en-GB"/>
          </a:p>
        </p:txBody>
      </p:sp>
    </p:spTree>
    <p:extLst>
      <p:ext uri="{BB962C8B-B14F-4D97-AF65-F5344CB8AC3E}">
        <p14:creationId xmlns:p14="http://schemas.microsoft.com/office/powerpoint/2010/main" val="4225261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Generally the test was seen as helpful and gave an understanding of how smoking was directly impacting on their baby. Seeing the initial result was upsetting for some and others reported feeling bad or embarrassed. Some women attributed the CO test to motivating them to quit. </a:t>
            </a:r>
            <a:endParaRPr lang="en-GB" sz="1800" dirty="0"/>
          </a:p>
          <a:p>
            <a:endParaRPr lang="en-GB"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16</a:t>
            </a:fld>
            <a:endParaRPr lang="en-GB"/>
          </a:p>
        </p:txBody>
      </p:sp>
    </p:spTree>
    <p:extLst>
      <p:ext uri="{BB962C8B-B14F-4D97-AF65-F5344CB8AC3E}">
        <p14:creationId xmlns:p14="http://schemas.microsoft.com/office/powerpoint/2010/main" val="4225261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Within </a:t>
            </a:r>
            <a:r>
              <a:rPr lang="en-GB" sz="1600" dirty="0"/>
              <a:t>both sites many of those who had engaged with the SSS spoke of a very positive relationship with their cessation advisor. Advisors were often described as ‘friendly’, ‘lovely’ and ‘nice’ and women found them encouraging, positive, interested, not judgemental and reassuring after slip-ups. These viewpoints often contrasted with their prior expectations of the service.</a:t>
            </a:r>
          </a:p>
          <a:p>
            <a:endParaRPr lang="en-GB" sz="1600" dirty="0" smtClean="0"/>
          </a:p>
          <a:p>
            <a:r>
              <a:rPr lang="en-GB" sz="1600" dirty="0"/>
              <a:t>Having continuity with one advisor helped foster these positive relationships. Women often spoke of advisors being quick to respond to calls or texts, being flexible with appointments and inclusive of their families</a:t>
            </a:r>
            <a:r>
              <a:rPr lang="en-GB" sz="1600" dirty="0" smtClean="0"/>
              <a:t>.</a:t>
            </a:r>
          </a:p>
          <a:p>
            <a:endParaRPr lang="en-GB" sz="1600" dirty="0"/>
          </a:p>
          <a:p>
            <a:r>
              <a:rPr lang="en-GB" sz="1600" dirty="0"/>
              <a:t>The advisor’s own smoking background was important to women. Ex-smokers were thought to have more empathy and understanding. This could help build rapport and respect with women.</a:t>
            </a:r>
          </a:p>
          <a:p>
            <a:endParaRPr lang="en-GB"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17</a:t>
            </a:fld>
            <a:endParaRPr lang="en-GB"/>
          </a:p>
        </p:txBody>
      </p:sp>
    </p:spTree>
    <p:extLst>
      <p:ext uri="{BB962C8B-B14F-4D97-AF65-F5344CB8AC3E}">
        <p14:creationId xmlns:p14="http://schemas.microsoft.com/office/powerpoint/2010/main" val="422526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CO monitoring served as a visual indicator of the health risk to the baby. This helped women to conceptualise the harm of smoking on the unborn baby. Those who had done a carbon monoxide test frequently spoke of the shock at seeing the result and could recall scores and </a:t>
            </a:r>
            <a:r>
              <a:rPr lang="en-GB" sz="1400" dirty="0" smtClean="0"/>
              <a:t>indicator colours</a:t>
            </a:r>
          </a:p>
          <a:p>
            <a:endParaRPr lang="en-GB" sz="1400" dirty="0"/>
          </a:p>
          <a:p>
            <a:r>
              <a:rPr lang="en-GB" sz="1400" dirty="0"/>
              <a:t>Generally the test was seen as helpful and gave an understanding of how smoking was directly impacting on their baby. Seeing the initial result was upsetting for some and others reported feeling bad or embarrassed. Some women attributed the CO test to motivating them to quit. </a:t>
            </a:r>
            <a:endParaRPr lang="en-GB" sz="1400" dirty="0" smtClean="0"/>
          </a:p>
          <a:p>
            <a:endParaRPr lang="en-GB" sz="1400" dirty="0"/>
          </a:p>
          <a:p>
            <a:r>
              <a:rPr lang="en-GB" sz="1400" dirty="0"/>
              <a:t>However, if repeatedly used, this was a tool which could help women see the benefits of their quit attempt, helping with encouragement, motivation and self-esteem. </a:t>
            </a:r>
            <a:endParaRPr lang="en-GB" sz="1400" dirty="0" smtClean="0"/>
          </a:p>
          <a:p>
            <a:endParaRPr lang="en-GB" sz="1400" dirty="0"/>
          </a:p>
          <a:p>
            <a:r>
              <a:rPr lang="en-GB" sz="1400" dirty="0"/>
              <a:t>Other women spoke of how CO monitoring made them think about who was smoking around them and how this could impact on the baby. These quotes indicate that as a result of CO monitoring changes were made to the smoking behaviour of others. </a:t>
            </a:r>
          </a:p>
          <a:p>
            <a:endParaRPr lang="en-GB" sz="1400" dirty="0"/>
          </a:p>
          <a:p>
            <a:endParaRPr lang="en-GB" sz="1400"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18</a:t>
            </a:fld>
            <a:endParaRPr lang="en-GB"/>
          </a:p>
        </p:txBody>
      </p:sp>
    </p:spTree>
    <p:extLst>
      <p:ext uri="{BB962C8B-B14F-4D97-AF65-F5344CB8AC3E}">
        <p14:creationId xmlns:p14="http://schemas.microsoft.com/office/powerpoint/2010/main" val="4225261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GB" smtClean="0"/>
              <a:t>Enhance understanding</a:t>
            </a:r>
          </a:p>
          <a:p>
            <a:endParaRPr lang="en-GB" smtClean="0"/>
          </a:p>
          <a:p>
            <a:r>
              <a:rPr lang="en-GB" smtClean="0"/>
              <a:t>Identify barriers and facilitators that can contribute to changes in behaviour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50913" y="714375"/>
            <a:ext cx="4962525" cy="3722688"/>
          </a:xfrm>
          <a:ln/>
        </p:spPr>
      </p:sp>
      <p:sp>
        <p:nvSpPr>
          <p:cNvPr id="20482" name="Rectangle 3"/>
          <p:cNvSpPr>
            <a:spLocks noGrp="1" noChangeArrowheads="1"/>
          </p:cNvSpPr>
          <p:nvPr>
            <p:ph type="body" idx="1"/>
          </p:nvPr>
        </p:nvSpPr>
        <p:spPr>
          <a:noFill/>
          <a:ln/>
        </p:spPr>
        <p:txBody>
          <a:bodyPr/>
          <a:lstStyle/>
          <a:p>
            <a:r>
              <a:rPr lang="en-GB" dirty="0" smtClean="0"/>
              <a:t>PW</a:t>
            </a:r>
          </a:p>
          <a:p>
            <a:r>
              <a:rPr lang="en-GB" dirty="0" smtClean="0"/>
              <a:t>The synthesis indicates that barriers and facilitators are not fixed and mutually exclusive categories; instead, they are factors with a latent capacity to help or hinder smoking cessation.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950913" y="714375"/>
            <a:ext cx="4962525" cy="3722688"/>
          </a:xfrm>
          <a:ln/>
        </p:spPr>
      </p:sp>
      <p:sp>
        <p:nvSpPr>
          <p:cNvPr id="22530" name="Rectangle 3"/>
          <p:cNvSpPr>
            <a:spLocks noGrp="1" noChangeArrowheads="1"/>
          </p:cNvSpPr>
          <p:nvPr>
            <p:ph type="body" idx="1"/>
          </p:nvPr>
        </p:nvSpPr>
        <p:spPr>
          <a:noFill/>
          <a:ln/>
        </p:spPr>
        <p:txBody>
          <a:bodyPr/>
          <a:lstStyle/>
          <a:p>
            <a:r>
              <a:rPr lang="en-GB" sz="1400" dirty="0"/>
              <a:t>M</a:t>
            </a:r>
            <a:r>
              <a:rPr lang="en-GB" sz="1400" dirty="0" smtClean="0"/>
              <a:t>ix of urban/rural areas and more affluent/deprived communities</a:t>
            </a:r>
          </a:p>
          <a:p>
            <a:endParaRPr lang="en-GB" sz="1400" dirty="0" smtClean="0"/>
          </a:p>
          <a:p>
            <a:r>
              <a:rPr lang="en-GB" sz="1400" dirty="0"/>
              <a:t>Service configuration differences – Opt-in vs Opt out </a:t>
            </a:r>
            <a:endParaRPr lang="en-GB" sz="1400" dirty="0" smtClean="0"/>
          </a:p>
          <a:p>
            <a:endParaRPr lang="en-GB" sz="1400" dirty="0" smtClean="0"/>
          </a:p>
          <a:p>
            <a:r>
              <a:rPr lang="en-GB" sz="1400" dirty="0" smtClean="0"/>
              <a:t>Recruitment differences </a:t>
            </a:r>
            <a:endParaRPr lang="en-GB" sz="1400" dirty="0"/>
          </a:p>
          <a:p>
            <a:r>
              <a:rPr lang="en-GB" sz="1400" dirty="0" smtClean="0"/>
              <a:t>English Site  -  Women approached at 12 week scan by research midwife </a:t>
            </a:r>
          </a:p>
          <a:p>
            <a:r>
              <a:rPr lang="en-GB" sz="1400" dirty="0" smtClean="0"/>
              <a:t>Scottish Site - Via SSS</a:t>
            </a:r>
          </a:p>
          <a:p>
            <a:endParaRPr lang="en-GB" sz="1400" dirty="0"/>
          </a:p>
          <a:p>
            <a:r>
              <a:rPr lang="en-GB" sz="1400" dirty="0" smtClean="0"/>
              <a:t>Interview content</a:t>
            </a:r>
          </a:p>
          <a:p>
            <a:r>
              <a:rPr lang="en-GB" sz="1400" dirty="0"/>
              <a:t>V</a:t>
            </a:r>
            <a:r>
              <a:rPr lang="en-GB" sz="1400" dirty="0" smtClean="0"/>
              <a:t>iews and experience of smoking and pregnancy and if these have changed since became pregnant</a:t>
            </a:r>
          </a:p>
          <a:p>
            <a:r>
              <a:rPr lang="en-GB" sz="1400" dirty="0" smtClean="0"/>
              <a:t>Thoughts about the help and advice that is available to pregnant women about smoking</a:t>
            </a:r>
          </a:p>
          <a:p>
            <a:r>
              <a:rPr lang="en-GB" sz="1400" dirty="0" smtClean="0"/>
              <a:t>What kind of things think could help pregnant women who want to stop</a:t>
            </a:r>
          </a:p>
          <a:p>
            <a:r>
              <a:rPr lang="en-GB" sz="1400" dirty="0" smtClean="0"/>
              <a:t>smoking to really stop</a:t>
            </a:r>
          </a:p>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950913" y="714375"/>
            <a:ext cx="4962525" cy="3722688"/>
          </a:xfrm>
          <a:ln/>
        </p:spPr>
      </p:sp>
      <p:sp>
        <p:nvSpPr>
          <p:cNvPr id="24578" name="Rectangle 3"/>
          <p:cNvSpPr>
            <a:spLocks noGrp="1" noChangeArrowheads="1"/>
          </p:cNvSpPr>
          <p:nvPr>
            <p:ph type="body" idx="1"/>
          </p:nvPr>
        </p:nvSpPr>
        <p:spPr>
          <a:noFill/>
          <a:ln/>
        </p:spPr>
        <p:txBody>
          <a:bodyPr/>
          <a:lstStyle/>
          <a:p>
            <a:r>
              <a:rPr lang="en-GB" sz="1800" dirty="0" smtClean="0"/>
              <a:t>Including 4 teenage mums to 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950913" y="787400"/>
            <a:ext cx="4962525" cy="3722688"/>
          </a:xfrm>
          <a:ln/>
        </p:spPr>
      </p:sp>
      <p:sp>
        <p:nvSpPr>
          <p:cNvPr id="26626" name="Rectangle 3"/>
          <p:cNvSpPr>
            <a:spLocks noGrp="1" noChangeArrowheads="1"/>
          </p:cNvSpPr>
          <p:nvPr>
            <p:ph type="body" idx="1"/>
          </p:nvPr>
        </p:nvSpPr>
        <p:spPr>
          <a:noFill/>
          <a:ln/>
        </p:spPr>
        <p:txBody>
          <a:bodyPr/>
          <a:lstStyle/>
          <a:p>
            <a:r>
              <a:rPr lang="en-GB" sz="1600" dirty="0"/>
              <a:t>The </a:t>
            </a:r>
            <a:r>
              <a:rPr lang="en-GB" sz="1600" dirty="0" smtClean="0"/>
              <a:t>model </a:t>
            </a:r>
            <a:r>
              <a:rPr lang="en-GB" sz="1600" dirty="0"/>
              <a:t>can be designed on a bespoke basis, to capture the environments relevant to the behaviour under </a:t>
            </a:r>
            <a:r>
              <a:rPr lang="en-GB" sz="1600" dirty="0" smtClean="0"/>
              <a:t>study</a:t>
            </a:r>
          </a:p>
          <a:p>
            <a:endParaRPr lang="en-GB" sz="1600" dirty="0"/>
          </a:p>
          <a:p>
            <a:r>
              <a:rPr lang="en-GB" sz="1600" dirty="0" smtClean="0"/>
              <a:t>Findings</a:t>
            </a:r>
          </a:p>
          <a:p>
            <a:r>
              <a:rPr lang="en-GB" sz="1600" dirty="0" smtClean="0"/>
              <a:t>Brief nod to individual/interpersonal layers</a:t>
            </a:r>
          </a:p>
          <a:p>
            <a:r>
              <a:rPr lang="en-GB" sz="1600" dirty="0" smtClean="0"/>
              <a:t>Focus on organisation layer i.e. antenatal, SSS</a:t>
            </a:r>
          </a:p>
          <a:p>
            <a:endParaRPr lang="en-GB" sz="1600" dirty="0" smtClean="0"/>
          </a:p>
          <a:p>
            <a:endParaRPr lang="en-GB" sz="1600" dirty="0"/>
          </a:p>
          <a:p>
            <a:endParaRPr lang="en-GB" sz="16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For disadvantaged smokers, these factors are more often experienced as barriers than facilitators to quitting. </a:t>
            </a:r>
            <a:endParaRPr lang="en-GB" sz="1400" dirty="0" smtClean="0"/>
          </a:p>
          <a:p>
            <a:endParaRPr lang="en-GB" sz="1400" dirty="0"/>
          </a:p>
          <a:p>
            <a:r>
              <a:rPr lang="en-GB" sz="1400" dirty="0"/>
              <a:t>All of the women acknowledged that there is a risk to the baby from </a:t>
            </a:r>
            <a:r>
              <a:rPr lang="en-GB" sz="1400" dirty="0" smtClean="0"/>
              <a:t>smoking there </a:t>
            </a:r>
            <a:r>
              <a:rPr lang="en-GB" sz="1400" dirty="0"/>
              <a:t>was an uncertainty in </a:t>
            </a:r>
            <a:r>
              <a:rPr lang="en-GB" sz="1400" dirty="0" smtClean="0"/>
              <a:t>when </a:t>
            </a:r>
            <a:r>
              <a:rPr lang="en-GB" sz="1400" dirty="0"/>
              <a:t>probed further. Some admitted that they avoided thinking or learning about the risks as it was unsettling for them</a:t>
            </a:r>
            <a:r>
              <a:rPr lang="en-GB" sz="1400" dirty="0" smtClean="0"/>
              <a:t>.</a:t>
            </a:r>
          </a:p>
          <a:p>
            <a:endParaRPr lang="en-GB" sz="1400" dirty="0" smtClean="0"/>
          </a:p>
          <a:p>
            <a:r>
              <a:rPr lang="en-GB" sz="1400" dirty="0" smtClean="0"/>
              <a:t>Some </a:t>
            </a:r>
            <a:r>
              <a:rPr lang="en-GB" sz="1400" dirty="0"/>
              <a:t>women were very clear that their assessment of the harm that their smoking could have on the baby was the primary motivating factor in wanting to quit in pregnancy. </a:t>
            </a:r>
            <a:endParaRPr lang="en-GB" sz="1400" dirty="0" smtClean="0"/>
          </a:p>
          <a:p>
            <a:endParaRPr lang="en-GB" sz="1400" dirty="0" smtClean="0"/>
          </a:p>
          <a:p>
            <a:r>
              <a:rPr lang="en-GB" sz="1400" dirty="0" smtClean="0"/>
              <a:t>When </a:t>
            </a:r>
            <a:r>
              <a:rPr lang="en-GB" sz="1400" dirty="0"/>
              <a:t>examined by smoking status there was a difference in how women talked about their quit intent, experience and ability. Non-smokers at interview  talked about having ‘focus’, being resilient in the face of setbacks and triggers, ‘forcing’ themselves and having a strong desire to quit for the baby. There is a sense of determination and confidence in these women’s accounts, with willpower a central theme.  </a:t>
            </a:r>
          </a:p>
          <a:p>
            <a:endParaRPr lang="en-GB" sz="1800" dirty="0"/>
          </a:p>
          <a:p>
            <a:endParaRPr lang="en-GB" sz="1800"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7</a:t>
            </a:fld>
            <a:endParaRPr lang="en-GB"/>
          </a:p>
        </p:txBody>
      </p:sp>
    </p:spTree>
    <p:extLst>
      <p:ext uri="{BB962C8B-B14F-4D97-AF65-F5344CB8AC3E}">
        <p14:creationId xmlns:p14="http://schemas.microsoft.com/office/powerpoint/2010/main" val="72717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8</a:t>
            </a:fld>
            <a:endParaRPr lang="en-GB"/>
          </a:p>
        </p:txBody>
      </p:sp>
    </p:spTree>
    <p:extLst>
      <p:ext uri="{BB962C8B-B14F-4D97-AF65-F5344CB8AC3E}">
        <p14:creationId xmlns:p14="http://schemas.microsoft.com/office/powerpoint/2010/main" val="274862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E7FD99-0438-4DC4-BDD0-747419D66215}" type="slidenum">
              <a:rPr lang="en-GB" smtClean="0"/>
              <a:pPr>
                <a:defRPr/>
              </a:pPr>
              <a:t>9</a:t>
            </a:fld>
            <a:endParaRPr lang="en-GB"/>
          </a:p>
        </p:txBody>
      </p:sp>
    </p:spTree>
    <p:extLst>
      <p:ext uri="{BB962C8B-B14F-4D97-AF65-F5344CB8AC3E}">
        <p14:creationId xmlns:p14="http://schemas.microsoft.com/office/powerpoint/2010/main" val="280772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cid:image001.jpg@01CE66BA.524050E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FFFFCC"/>
            </a:gs>
          </a:gsLst>
          <a:path path="rect">
            <a:fillToRect l="100000" t="10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68313" y="1412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7" name="Rectangle 13"/>
          <p:cNvSpPr>
            <a:spLocks noChangeArrowheads="1"/>
          </p:cNvSpPr>
          <p:nvPr userDrawn="1"/>
        </p:nvSpPr>
        <p:spPr bwMode="auto">
          <a:xfrm>
            <a:off x="0" y="5949950"/>
            <a:ext cx="9144000" cy="90805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029" name="Picture 17"/>
          <p:cNvPicPr>
            <a:picLocks noChangeAspect="1" noChangeArrowheads="1"/>
          </p:cNvPicPr>
          <p:nvPr userDrawn="1"/>
        </p:nvPicPr>
        <p:blipFill>
          <a:blip r:embed="rId13"/>
          <a:srcRect/>
          <a:stretch>
            <a:fillRect/>
          </a:stretch>
        </p:blipFill>
        <p:spPr bwMode="auto">
          <a:xfrm>
            <a:off x="6372225" y="6165850"/>
            <a:ext cx="2533650" cy="396875"/>
          </a:xfrm>
          <a:prstGeom prst="rect">
            <a:avLst/>
          </a:prstGeom>
          <a:noFill/>
          <a:ln w="9525">
            <a:noFill/>
            <a:miter lim="800000"/>
            <a:headEnd/>
            <a:tailEnd/>
          </a:ln>
        </p:spPr>
      </p:pic>
      <p:pic>
        <p:nvPicPr>
          <p:cNvPr id="1030" name="Picture 1" descr="Description: Description: UKCTAS [main logo]"/>
          <p:cNvPicPr>
            <a:picLocks noChangeAspect="1" noChangeArrowheads="1"/>
          </p:cNvPicPr>
          <p:nvPr userDrawn="1"/>
        </p:nvPicPr>
        <p:blipFill>
          <a:blip r:embed="rId14" r:link="rId15"/>
          <a:srcRect/>
          <a:stretch>
            <a:fillRect/>
          </a:stretch>
        </p:blipFill>
        <p:spPr bwMode="auto">
          <a:xfrm>
            <a:off x="3492500" y="6165850"/>
            <a:ext cx="2117725" cy="563563"/>
          </a:xfrm>
          <a:prstGeom prst="rect">
            <a:avLst/>
          </a:prstGeom>
          <a:noFill/>
          <a:ln w="9525">
            <a:noFill/>
            <a:miter lim="800000"/>
            <a:headEnd/>
            <a:tailEnd/>
          </a:ln>
        </p:spPr>
      </p:pic>
      <p:pic>
        <p:nvPicPr>
          <p:cNvPr id="1031" name="Picture 16"/>
          <p:cNvPicPr>
            <a:picLocks noChangeAspect="1" noChangeArrowheads="1"/>
          </p:cNvPicPr>
          <p:nvPr userDrawn="1"/>
        </p:nvPicPr>
        <p:blipFill>
          <a:blip r:embed="rId16"/>
          <a:srcRect/>
          <a:stretch>
            <a:fillRect/>
          </a:stretch>
        </p:blipFill>
        <p:spPr bwMode="auto">
          <a:xfrm>
            <a:off x="468313" y="6021388"/>
            <a:ext cx="1655762" cy="714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image" Target="cid:image001.jpg@01CE66BA.524050E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localfood.ces.ncsu.edu/food-access-food-security/&amp;ei=uzD3VK68AYz9UKLzgtAL&amp;bvm=bv.87519884,d.d24&amp;psig=AFQjCNF7VzQncgbeI9io9f0gZraaIS8wKA&amp;ust=142557194574795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0" y="5935663"/>
            <a:ext cx="9144000" cy="9223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0"/>
            <a:ext cx="9144000" cy="1196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63" name="Title 1"/>
          <p:cNvSpPr>
            <a:spLocks noGrp="1"/>
          </p:cNvSpPr>
          <p:nvPr>
            <p:ph type="ctrTitle"/>
          </p:nvPr>
        </p:nvSpPr>
        <p:spPr>
          <a:xfrm>
            <a:off x="468313" y="1628775"/>
            <a:ext cx="8280400" cy="1971675"/>
          </a:xfrm>
        </p:spPr>
        <p:txBody>
          <a:bodyPr/>
          <a:lstStyle/>
          <a:p>
            <a:pPr eaLnBrk="1" hangingPunct="1"/>
            <a:r>
              <a:rPr lang="en-GB" sz="3600" b="1" smtClean="0"/>
              <a:t>Barriers &amp; facilitators to smoking cessation experienced by pregnant women : a qualitative exploration</a:t>
            </a:r>
          </a:p>
        </p:txBody>
      </p:sp>
      <p:sp>
        <p:nvSpPr>
          <p:cNvPr id="15364" name="Subtitle 2"/>
          <p:cNvSpPr>
            <a:spLocks noGrp="1"/>
          </p:cNvSpPr>
          <p:nvPr>
            <p:ph type="subTitle" idx="1"/>
          </p:nvPr>
        </p:nvSpPr>
        <p:spPr>
          <a:xfrm>
            <a:off x="1187450" y="3860800"/>
            <a:ext cx="6985000" cy="1223963"/>
          </a:xfrm>
        </p:spPr>
        <p:txBody>
          <a:bodyPr/>
          <a:lstStyle/>
          <a:p>
            <a:pPr>
              <a:lnSpc>
                <a:spcPct val="80000"/>
              </a:lnSpc>
            </a:pPr>
            <a:r>
              <a:rPr lang="en-GB" sz="2400" b="1" dirty="0" smtClean="0">
                <a:solidFill>
                  <a:schemeClr val="tx2"/>
                </a:solidFill>
              </a:rPr>
              <a:t>Allison Ford, </a:t>
            </a:r>
            <a:r>
              <a:rPr lang="en-GB" sz="2400" b="1" u="sng" dirty="0" smtClean="0">
                <a:solidFill>
                  <a:schemeClr val="tx2"/>
                </a:solidFill>
              </a:rPr>
              <a:t>Lesley Sinclair</a:t>
            </a:r>
            <a:r>
              <a:rPr lang="en-GB" sz="2400" b="1" dirty="0" smtClean="0">
                <a:solidFill>
                  <a:schemeClr val="tx2"/>
                </a:solidFill>
              </a:rPr>
              <a:t>, Kathryn Angus</a:t>
            </a:r>
          </a:p>
          <a:p>
            <a:pPr>
              <a:lnSpc>
                <a:spcPct val="80000"/>
              </a:lnSpc>
            </a:pPr>
            <a:r>
              <a:rPr lang="en-GB" sz="2400" b="1" dirty="0" smtClean="0">
                <a:solidFill>
                  <a:schemeClr val="tx2"/>
                </a:solidFill>
              </a:rPr>
              <a:t>on behalf of study team </a:t>
            </a:r>
          </a:p>
          <a:p>
            <a:pPr>
              <a:lnSpc>
                <a:spcPct val="80000"/>
              </a:lnSpc>
            </a:pPr>
            <a:endParaRPr lang="en-GB" sz="2400" b="1" dirty="0" smtClean="0">
              <a:solidFill>
                <a:schemeClr val="tx2"/>
              </a:solidFill>
            </a:endParaRPr>
          </a:p>
          <a:p>
            <a:pPr>
              <a:lnSpc>
                <a:spcPct val="80000"/>
              </a:lnSpc>
            </a:pPr>
            <a:r>
              <a:rPr lang="en-GB" sz="2400" b="1" dirty="0" smtClean="0">
                <a:solidFill>
                  <a:schemeClr val="tx2"/>
                </a:solidFill>
              </a:rPr>
              <a:t>UKNSCC</a:t>
            </a:r>
          </a:p>
          <a:p>
            <a:pPr>
              <a:lnSpc>
                <a:spcPct val="80000"/>
              </a:lnSpc>
            </a:pPr>
            <a:r>
              <a:rPr lang="en-GB" sz="2400" dirty="0" smtClean="0">
                <a:solidFill>
                  <a:schemeClr val="tx2"/>
                </a:solidFill>
              </a:rPr>
              <a:t> 12th June 2015</a:t>
            </a:r>
          </a:p>
          <a:p>
            <a:pPr algn="l" eaLnBrk="1" hangingPunct="1">
              <a:lnSpc>
                <a:spcPct val="80000"/>
              </a:lnSpc>
              <a:spcBef>
                <a:spcPct val="0"/>
              </a:spcBef>
              <a:buFontTx/>
              <a:buNone/>
            </a:pPr>
            <a:endParaRPr lang="en-GB" sz="2400" b="1" dirty="0" smtClean="0">
              <a:solidFill>
                <a:schemeClr val="tx2"/>
              </a:solidFill>
            </a:endParaRPr>
          </a:p>
        </p:txBody>
      </p:sp>
      <p:pic>
        <p:nvPicPr>
          <p:cNvPr id="15365" name="Picture 2" descr="UoS_Primary_Logo_Pos_(CMYK_300ppi) (2)"/>
          <p:cNvPicPr>
            <a:picLocks noChangeAspect="1" noChangeArrowheads="1"/>
          </p:cNvPicPr>
          <p:nvPr/>
        </p:nvPicPr>
        <p:blipFill>
          <a:blip r:embed="rId3"/>
          <a:srcRect/>
          <a:stretch>
            <a:fillRect/>
          </a:stretch>
        </p:blipFill>
        <p:spPr bwMode="auto">
          <a:xfrm>
            <a:off x="539750" y="333375"/>
            <a:ext cx="2179638" cy="525463"/>
          </a:xfrm>
          <a:prstGeom prst="rect">
            <a:avLst/>
          </a:prstGeom>
          <a:noFill/>
          <a:ln w="9525">
            <a:noFill/>
            <a:miter lim="800000"/>
            <a:headEnd/>
            <a:tailEnd/>
          </a:ln>
        </p:spPr>
      </p:pic>
      <p:sp>
        <p:nvSpPr>
          <p:cNvPr id="15366" name="AutoShape 7" descr="Image result for university of dundee"/>
          <p:cNvSpPr>
            <a:spLocks noChangeAspect="1" noChangeArrowheads="1"/>
          </p:cNvSpPr>
          <p:nvPr/>
        </p:nvSpPr>
        <p:spPr bwMode="auto">
          <a:xfrm>
            <a:off x="0" y="-136525"/>
            <a:ext cx="1857375" cy="1524000"/>
          </a:xfrm>
          <a:prstGeom prst="rect">
            <a:avLst/>
          </a:prstGeom>
          <a:noFill/>
          <a:ln w="9525">
            <a:noFill/>
            <a:miter lim="800000"/>
            <a:headEnd/>
            <a:tailEnd/>
          </a:ln>
        </p:spPr>
        <p:txBody>
          <a:bodyPr/>
          <a:lstStyle/>
          <a:p>
            <a:endParaRPr lang="en-GB">
              <a:latin typeface="Calibri" pitchFamily="34" charset="0"/>
            </a:endParaRPr>
          </a:p>
        </p:txBody>
      </p:sp>
      <p:pic>
        <p:nvPicPr>
          <p:cNvPr id="15367" name="Picture 1" descr="Description: Description: UKCTAS [main logo]"/>
          <p:cNvPicPr>
            <a:picLocks noChangeAspect="1" noChangeArrowheads="1"/>
          </p:cNvPicPr>
          <p:nvPr/>
        </p:nvPicPr>
        <p:blipFill>
          <a:blip r:embed="rId4" r:link="rId5"/>
          <a:srcRect/>
          <a:stretch>
            <a:fillRect/>
          </a:stretch>
        </p:blipFill>
        <p:spPr bwMode="auto">
          <a:xfrm>
            <a:off x="3203575" y="6165850"/>
            <a:ext cx="2117725" cy="563563"/>
          </a:xfrm>
          <a:prstGeom prst="rect">
            <a:avLst/>
          </a:prstGeom>
          <a:noFill/>
          <a:ln w="9525">
            <a:noFill/>
            <a:miter lim="800000"/>
            <a:headEnd/>
            <a:tailEnd/>
          </a:ln>
        </p:spPr>
      </p:pic>
      <p:pic>
        <p:nvPicPr>
          <p:cNvPr id="15368" name="Picture 10"/>
          <p:cNvPicPr>
            <a:picLocks noChangeAspect="1" noChangeArrowheads="1"/>
          </p:cNvPicPr>
          <p:nvPr/>
        </p:nvPicPr>
        <p:blipFill>
          <a:blip r:embed="rId6"/>
          <a:srcRect/>
          <a:stretch>
            <a:fillRect/>
          </a:stretch>
        </p:blipFill>
        <p:spPr bwMode="auto">
          <a:xfrm>
            <a:off x="6084888" y="333375"/>
            <a:ext cx="2808287" cy="438150"/>
          </a:xfrm>
          <a:prstGeom prst="rect">
            <a:avLst/>
          </a:prstGeom>
          <a:noFill/>
          <a:ln w="9525">
            <a:noFill/>
            <a:miter lim="800000"/>
            <a:headEnd/>
            <a:tailEnd/>
          </a:ln>
        </p:spPr>
      </p:pic>
      <p:pic>
        <p:nvPicPr>
          <p:cNvPr id="15369" name="Picture 11"/>
          <p:cNvPicPr>
            <a:picLocks noChangeAspect="1" noChangeArrowheads="1"/>
          </p:cNvPicPr>
          <p:nvPr/>
        </p:nvPicPr>
        <p:blipFill>
          <a:blip r:embed="rId7"/>
          <a:srcRect/>
          <a:stretch>
            <a:fillRect/>
          </a:stretch>
        </p:blipFill>
        <p:spPr bwMode="auto">
          <a:xfrm>
            <a:off x="468313" y="5997575"/>
            <a:ext cx="935037" cy="860425"/>
          </a:xfrm>
          <a:prstGeom prst="rect">
            <a:avLst/>
          </a:prstGeom>
          <a:noFill/>
          <a:ln w="9525">
            <a:noFill/>
            <a:miter lim="800000"/>
            <a:headEnd/>
            <a:tailEnd/>
          </a:ln>
        </p:spPr>
      </p:pic>
      <p:pic>
        <p:nvPicPr>
          <p:cNvPr id="15370" name="Picture 12" descr="York Teaching Hospital Logo"/>
          <p:cNvPicPr>
            <a:picLocks noChangeAspect="1" noChangeArrowheads="1"/>
          </p:cNvPicPr>
          <p:nvPr/>
        </p:nvPicPr>
        <p:blipFill>
          <a:blip r:embed="rId8"/>
          <a:srcRect/>
          <a:stretch>
            <a:fillRect/>
          </a:stretch>
        </p:blipFill>
        <p:spPr bwMode="auto">
          <a:xfrm>
            <a:off x="6084888" y="6165850"/>
            <a:ext cx="2878137"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1</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3648707266"/>
              </p:ext>
            </p:extLst>
          </p:nvPr>
        </p:nvGraphicFramePr>
        <p:xfrm>
          <a:off x="539750" y="1052513"/>
          <a:ext cx="8085519" cy="438912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Lack of cessation support provided by midwives – focus on gathering information on smoking behaviour/referral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Little detailed risk information delivered by midwives </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Negative image of SSS either through expectations or previous experience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Midwives raising the issue at subsequent appointments</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defRPr/>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Automatic 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Offering flexibility in method of support helps with perceived barriers to attending SSS appointments – level, frequency, home appointments</a:t>
                      </a:r>
                    </a:p>
                    <a:p>
                      <a:pPr marL="0" marR="0" lvl="0" indent="0" algn="l" defTabSz="914400" rtl="0" eaLnBrk="1" fontAlgn="base" latinLnBrk="0" hangingPunct="1">
                        <a:lnSpc>
                          <a:spcPct val="100000"/>
                        </a:lnSpc>
                        <a:spcBef>
                          <a:spcPts val="240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Oval Callout 4"/>
          <p:cNvSpPr/>
          <p:nvPr/>
        </p:nvSpPr>
        <p:spPr>
          <a:xfrm>
            <a:off x="1183692" y="1988840"/>
            <a:ext cx="6798841" cy="2965115"/>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a:latin typeface="Aparajita" panose="020B0604020202020204" pitchFamily="34" charset="0"/>
                <a:cs typeface="Aparajita" panose="020B0604020202020204" pitchFamily="34" charset="0"/>
              </a:rPr>
              <a:t>‘The midwife really didn’t speak to me about like you know what the smoking can cause and things like that, it was just … she just mentioned about the smoking cessation and she asked me if I’d like to take part and was I interested’ </a:t>
            </a:r>
            <a:r>
              <a:rPr lang="en-GB" sz="2400" b="1" i="1" dirty="0" smtClean="0">
                <a:latin typeface="Aparajita" panose="020B0604020202020204" pitchFamily="34" charset="0"/>
                <a:cs typeface="Aparajita" panose="020B0604020202020204" pitchFamily="34" charset="0"/>
              </a:rPr>
              <a:t>(Site A PW14 </a:t>
            </a:r>
            <a:r>
              <a:rPr lang="en-GB" sz="2400" b="1" i="1" dirty="0">
                <a:latin typeface="Aparajita" panose="020B0604020202020204" pitchFamily="34" charset="0"/>
                <a:cs typeface="Aparajita" panose="020B0604020202020204" pitchFamily="34" charset="0"/>
              </a:rPr>
              <a:t>NS)</a:t>
            </a:r>
          </a:p>
        </p:txBody>
      </p:sp>
      <p:sp>
        <p:nvSpPr>
          <p:cNvPr id="6" name="Oval Callout 5"/>
          <p:cNvSpPr/>
          <p:nvPr/>
        </p:nvSpPr>
        <p:spPr>
          <a:xfrm>
            <a:off x="1522773" y="2276872"/>
            <a:ext cx="6120680" cy="2016224"/>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a:t>
            </a:r>
            <a:r>
              <a:rPr lang="en-GB" sz="2400" b="1" i="1" dirty="0">
                <a:latin typeface="Aparajita" panose="020B0604020202020204" pitchFamily="34" charset="0"/>
                <a:cs typeface="Aparajita" panose="020B0604020202020204" pitchFamily="34" charset="0"/>
              </a:rPr>
              <a:t>Obviously it will harm the baby, but not, that’s all she said really, it’s obviously harming the baby, she didn’t say nought much else about </a:t>
            </a:r>
            <a:r>
              <a:rPr lang="en-GB" sz="2400" b="1" i="1" dirty="0" smtClean="0">
                <a:latin typeface="Aparajita" panose="020B0604020202020204" pitchFamily="34" charset="0"/>
                <a:cs typeface="Aparajita" panose="020B0604020202020204" pitchFamily="34" charset="0"/>
              </a:rPr>
              <a:t>it’.</a:t>
            </a:r>
            <a:r>
              <a:rPr lang="en-GB" sz="2400" b="1" dirty="0" smtClean="0">
                <a:latin typeface="Aparajita" panose="020B0604020202020204" pitchFamily="34" charset="0"/>
                <a:cs typeface="Aparajita" panose="020B0604020202020204" pitchFamily="34" charset="0"/>
              </a:rPr>
              <a:t> (Site B PW11 </a:t>
            </a:r>
            <a:r>
              <a:rPr lang="en-GB" sz="2400" b="1" dirty="0">
                <a:latin typeface="Aparajita" panose="020B0604020202020204" pitchFamily="34" charset="0"/>
                <a:cs typeface="Aparajita" panose="020B0604020202020204" pitchFamily="34" charset="0"/>
              </a:rPr>
              <a:t>S</a:t>
            </a:r>
            <a:r>
              <a:rPr lang="en-GB" sz="2400" b="1" dirty="0" smtClean="0">
                <a:latin typeface="Aparajita" panose="020B0604020202020204" pitchFamily="34" charset="0"/>
                <a:cs typeface="Aparajita" panose="020B0604020202020204" pitchFamily="34" charset="0"/>
              </a:rPr>
              <a:t>)</a:t>
            </a:r>
            <a:endParaRPr lang="en-GB" sz="2400" b="1" dirty="0">
              <a:latin typeface="Aparajita" panose="020B0604020202020204" pitchFamily="34" charset="0"/>
              <a:cs typeface="Aparajita" panose="020B0604020202020204" pitchFamily="34" charset="0"/>
            </a:endParaRPr>
          </a:p>
        </p:txBody>
      </p:sp>
      <p:sp>
        <p:nvSpPr>
          <p:cNvPr id="7" name="Oval Callout 6"/>
          <p:cNvSpPr/>
          <p:nvPr/>
        </p:nvSpPr>
        <p:spPr>
          <a:xfrm>
            <a:off x="1026778" y="1772816"/>
            <a:ext cx="7613105" cy="4032448"/>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sz="2400" b="1" i="1" dirty="0" smtClean="0">
              <a:latin typeface="Aparajita" panose="020B0604020202020204" pitchFamily="34" charset="0"/>
              <a:cs typeface="Aparajita" panose="020B0604020202020204" pitchFamily="34" charset="0"/>
            </a:endParaRPr>
          </a:p>
          <a:p>
            <a:pPr algn="ctr"/>
            <a:r>
              <a:rPr lang="en-GB" sz="2400" b="1" i="1" dirty="0" smtClean="0">
                <a:latin typeface="Aparajita" panose="020B0604020202020204" pitchFamily="34" charset="0"/>
                <a:cs typeface="Aparajita" panose="020B0604020202020204" pitchFamily="34" charset="0"/>
              </a:rPr>
              <a:t>‘</a:t>
            </a:r>
            <a:r>
              <a:rPr lang="en-GB" sz="2400" b="1" i="1" dirty="0">
                <a:latin typeface="Aparajita" panose="020B0604020202020204" pitchFamily="34" charset="0"/>
                <a:cs typeface="Aparajita" panose="020B0604020202020204" pitchFamily="34" charset="0"/>
              </a:rPr>
              <a:t>I think I tried to ask questions but she </a:t>
            </a:r>
            <a:r>
              <a:rPr lang="en-GB" sz="2400" b="1" dirty="0">
                <a:latin typeface="Aparajita" panose="020B0604020202020204" pitchFamily="34" charset="0"/>
                <a:cs typeface="Aparajita" panose="020B0604020202020204" pitchFamily="34" charset="0"/>
              </a:rPr>
              <a:t>[midwife] </a:t>
            </a:r>
            <a:r>
              <a:rPr lang="en-GB" sz="2400" b="1" i="1" dirty="0" err="1">
                <a:latin typeface="Aparajita" panose="020B0604020202020204" pitchFamily="34" charset="0"/>
                <a:cs typeface="Aparajita" panose="020B0604020202020204" pitchFamily="34" charset="0"/>
              </a:rPr>
              <a:t>kinda</a:t>
            </a:r>
            <a:r>
              <a:rPr lang="en-GB" sz="2400" b="1" i="1" dirty="0">
                <a:latin typeface="Aparajita" panose="020B0604020202020204" pitchFamily="34" charset="0"/>
                <a:cs typeface="Aparajita" panose="020B0604020202020204" pitchFamily="34" charset="0"/>
              </a:rPr>
              <a:t> told me that she’s not a </a:t>
            </a:r>
            <a:r>
              <a:rPr lang="en-GB" sz="2400" b="1" i="1" dirty="0" smtClean="0">
                <a:latin typeface="Aparajita" panose="020B0604020202020204" pitchFamily="34" charset="0"/>
                <a:cs typeface="Aparajita" panose="020B0604020202020204" pitchFamily="34" charset="0"/>
              </a:rPr>
              <a:t>specialist… </a:t>
            </a:r>
            <a:r>
              <a:rPr lang="en-GB" sz="2400" b="1" i="1" dirty="0">
                <a:latin typeface="Aparajita" panose="020B0604020202020204" pitchFamily="34" charset="0"/>
                <a:cs typeface="Aparajita" panose="020B0604020202020204" pitchFamily="34" charset="0"/>
              </a:rPr>
              <a:t>I was just wanting to know </a:t>
            </a:r>
            <a:r>
              <a:rPr lang="en-GB" sz="2400" b="1" i="1" dirty="0" err="1">
                <a:latin typeface="Aparajita" panose="020B0604020202020204" pitchFamily="34" charset="0"/>
                <a:cs typeface="Aparajita" panose="020B0604020202020204" pitchFamily="34" charset="0"/>
              </a:rPr>
              <a:t>kinda</a:t>
            </a:r>
            <a:r>
              <a:rPr lang="en-GB" sz="2400" b="1" i="1" dirty="0">
                <a:latin typeface="Aparajita" panose="020B0604020202020204" pitchFamily="34" charset="0"/>
                <a:cs typeface="Aparajita" panose="020B0604020202020204" pitchFamily="34" charset="0"/>
              </a:rPr>
              <a:t> what the damage, what was going to happen if I kept smoking</a:t>
            </a:r>
            <a:r>
              <a:rPr lang="en-GB" sz="2400" b="1" i="1" dirty="0" smtClean="0">
                <a:latin typeface="Aparajita" panose="020B0604020202020204" pitchFamily="34" charset="0"/>
                <a:cs typeface="Aparajita" panose="020B0604020202020204" pitchFamily="34" charset="0"/>
              </a:rPr>
              <a:t>,…</a:t>
            </a:r>
            <a:r>
              <a:rPr lang="en-GB" sz="2400" b="1" dirty="0" smtClean="0">
                <a:latin typeface="Aparajita" panose="020B0604020202020204" pitchFamily="34" charset="0"/>
                <a:cs typeface="Aparajita" panose="020B0604020202020204" pitchFamily="34" charset="0"/>
              </a:rPr>
              <a:t> </a:t>
            </a:r>
            <a:r>
              <a:rPr lang="en-GB" sz="2400" b="1" dirty="0">
                <a:latin typeface="Aparajita" panose="020B0604020202020204" pitchFamily="34" charset="0"/>
                <a:cs typeface="Aparajita" panose="020B0604020202020204" pitchFamily="34" charset="0"/>
              </a:rPr>
              <a:t>[And] </a:t>
            </a:r>
            <a:r>
              <a:rPr lang="en-GB" sz="2400" b="1" i="1" dirty="0">
                <a:latin typeface="Aparajita" panose="020B0604020202020204" pitchFamily="34" charset="0"/>
                <a:cs typeface="Aparajita" panose="020B0604020202020204" pitchFamily="34" charset="0"/>
              </a:rPr>
              <a:t>I </a:t>
            </a:r>
            <a:r>
              <a:rPr lang="en-GB" sz="2400" b="1" i="1" dirty="0" err="1">
                <a:latin typeface="Aparajita" panose="020B0604020202020204" pitchFamily="34" charset="0"/>
                <a:cs typeface="Aparajita" panose="020B0604020202020204" pitchFamily="34" charset="0"/>
              </a:rPr>
              <a:t>kinda</a:t>
            </a:r>
            <a:r>
              <a:rPr lang="en-GB" sz="2400" b="1" i="1" dirty="0">
                <a:latin typeface="Aparajita" panose="020B0604020202020204" pitchFamily="34" charset="0"/>
                <a:cs typeface="Aparajita" panose="020B0604020202020204" pitchFamily="34" charset="0"/>
              </a:rPr>
              <a:t> wanted to know at that stage what </a:t>
            </a:r>
            <a:r>
              <a:rPr lang="en-GB" sz="2400" b="1" dirty="0">
                <a:latin typeface="Aparajita" panose="020B0604020202020204" pitchFamily="34" charset="0"/>
                <a:cs typeface="Aparajita" panose="020B0604020202020204" pitchFamily="34" charset="0"/>
              </a:rPr>
              <a:t>[NRT products] I</a:t>
            </a:r>
            <a:r>
              <a:rPr lang="en-GB" sz="2400" b="1" i="1" dirty="0">
                <a:latin typeface="Aparajita" panose="020B0604020202020204" pitchFamily="34" charset="0"/>
                <a:cs typeface="Aparajita" panose="020B0604020202020204" pitchFamily="34" charset="0"/>
              </a:rPr>
              <a:t> could use. I did think my midwife would know — whether she’s a smoking specialist or not — she’d know what was dangerous and what </a:t>
            </a:r>
            <a:r>
              <a:rPr lang="en-GB" sz="2400" b="1" i="1" dirty="0" err="1">
                <a:latin typeface="Aparajita" panose="020B0604020202020204" pitchFamily="34" charset="0"/>
                <a:cs typeface="Aparajita" panose="020B0604020202020204" pitchFamily="34" charset="0"/>
              </a:rPr>
              <a:t>was’nae</a:t>
            </a:r>
            <a:r>
              <a:rPr lang="en-GB" sz="2400" b="1" i="1" dirty="0">
                <a:latin typeface="Aparajita" panose="020B0604020202020204" pitchFamily="34" charset="0"/>
                <a:cs typeface="Aparajita" panose="020B0604020202020204" pitchFamily="34" charset="0"/>
              </a:rPr>
              <a:t> dangerous</a:t>
            </a:r>
            <a:r>
              <a:rPr lang="en-GB" sz="2400" b="1" dirty="0" smtClean="0">
                <a:latin typeface="Aparajita" panose="020B0604020202020204" pitchFamily="34" charset="0"/>
                <a:cs typeface="Aparajita" panose="020B0604020202020204" pitchFamily="34" charset="0"/>
              </a:rPr>
              <a:t>.’ (Site B S) </a:t>
            </a:r>
            <a:endParaRPr lang="en-GB" sz="2400" b="1" dirty="0">
              <a:latin typeface="Aparajita" panose="020B0604020202020204" pitchFamily="34" charset="0"/>
              <a:cs typeface="Aparajita" panose="020B0604020202020204" pitchFamily="34" charset="0"/>
            </a:endParaRPr>
          </a:p>
        </p:txBody>
      </p:sp>
      <p:sp>
        <p:nvSpPr>
          <p:cNvPr id="8" name="Oval Callout 7"/>
          <p:cNvSpPr/>
          <p:nvPr/>
        </p:nvSpPr>
        <p:spPr>
          <a:xfrm>
            <a:off x="1039676" y="2016535"/>
            <a:ext cx="7086872" cy="2952328"/>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a:t>
            </a:r>
            <a:r>
              <a:rPr lang="en-GB" sz="2400" b="1" i="1" dirty="0">
                <a:latin typeface="Aparajita" panose="020B0604020202020204" pitchFamily="34" charset="0"/>
                <a:cs typeface="Aparajita" panose="020B0604020202020204" pitchFamily="34" charset="0"/>
              </a:rPr>
              <a:t>She </a:t>
            </a:r>
            <a:r>
              <a:rPr lang="en-GB" sz="2400" b="1" dirty="0">
                <a:latin typeface="Aparajita" panose="020B0604020202020204" pitchFamily="34" charset="0"/>
                <a:cs typeface="Aparajita" panose="020B0604020202020204" pitchFamily="34" charset="0"/>
              </a:rPr>
              <a:t>[midwife]</a:t>
            </a:r>
            <a:r>
              <a:rPr lang="en-GB" sz="2400" b="1" i="1" dirty="0">
                <a:latin typeface="Aparajita" panose="020B0604020202020204" pitchFamily="34" charset="0"/>
                <a:cs typeface="Aparajita" panose="020B0604020202020204" pitchFamily="34" charset="0"/>
              </a:rPr>
              <a:t> just wanted to get through my notes and get them filled out, it asks you on the notes if you smoke and how many a day, and then she went onto if I drank and how much I drank. She didn’t really stop to talk about smoking</a:t>
            </a:r>
            <a:r>
              <a:rPr lang="en-GB" sz="2400" b="1" dirty="0" smtClean="0">
                <a:latin typeface="Aparajita" panose="020B0604020202020204" pitchFamily="34" charset="0"/>
                <a:cs typeface="Aparajita" panose="020B0604020202020204" pitchFamily="34" charset="0"/>
              </a:rPr>
              <a:t>.’ (Site B PW12 </a:t>
            </a:r>
            <a:r>
              <a:rPr lang="en-GB" sz="2400" b="1" dirty="0">
                <a:latin typeface="Aparajita" panose="020B0604020202020204" pitchFamily="34" charset="0"/>
                <a:cs typeface="Aparajita" panose="020B0604020202020204" pitchFamily="34" charset="0"/>
              </a:rPr>
              <a:t>NS</a:t>
            </a:r>
            <a:r>
              <a:rPr lang="en-GB" sz="2400" b="1" dirty="0" smtClean="0">
                <a:latin typeface="Aparajita" panose="020B0604020202020204" pitchFamily="34" charset="0"/>
                <a:cs typeface="Aparajita" panose="020B0604020202020204" pitchFamily="34" charset="0"/>
              </a:rPr>
              <a:t>)</a:t>
            </a:r>
            <a:endParaRPr lang="en-GB" sz="2400" b="1" dirty="0">
              <a:latin typeface="Aparajita" panose="020B0604020202020204" pitchFamily="34" charset="0"/>
              <a:cs typeface="Aparajita" panose="020B0604020202020204" pitchFamily="34" charset="0"/>
            </a:endParaRPr>
          </a:p>
        </p:txBody>
      </p:sp>
      <p:sp>
        <p:nvSpPr>
          <p:cNvPr id="9" name="Oval Callout 8"/>
          <p:cNvSpPr/>
          <p:nvPr/>
        </p:nvSpPr>
        <p:spPr>
          <a:xfrm>
            <a:off x="755576" y="1628800"/>
            <a:ext cx="8086353" cy="4320480"/>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‘Cause </a:t>
            </a:r>
            <a:r>
              <a:rPr lang="en-GB" sz="2400" b="1" i="1" dirty="0">
                <a:latin typeface="Aparajita" panose="020B0604020202020204" pitchFamily="34" charset="0"/>
                <a:cs typeface="Aparajita" panose="020B0604020202020204" pitchFamily="34" charset="0"/>
              </a:rPr>
              <a:t>I felt like, the midwife, it’s her job, it’s her job more to give you all the, like all the information about being healthy while you’re pregnant and all the information that she can about your baby, so it feels more, it’s like, I don’t know, it feels a bit more acceptable coming from her. ‘Cause she knows what’s she’s talking about and it’s like, it’s specific to your situation — it feels more </a:t>
            </a:r>
            <a:r>
              <a:rPr lang="en-GB" sz="2400" b="1" i="1" dirty="0" smtClean="0">
                <a:latin typeface="Aparajita" panose="020B0604020202020204" pitchFamily="34" charset="0"/>
                <a:cs typeface="Aparajita" panose="020B0604020202020204" pitchFamily="34" charset="0"/>
              </a:rPr>
              <a:t>specific’</a:t>
            </a:r>
            <a:r>
              <a:rPr lang="en-GB" sz="2400" b="1" dirty="0" smtClean="0">
                <a:latin typeface="Aparajita" panose="020B0604020202020204" pitchFamily="34" charset="0"/>
                <a:cs typeface="Aparajita" panose="020B0604020202020204" pitchFamily="34" charset="0"/>
              </a:rPr>
              <a:t>. (Site A PW5 S)</a:t>
            </a:r>
            <a:endParaRPr lang="en-GB" sz="2400" b="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8217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1</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1773412456"/>
              </p:ext>
            </p:extLst>
          </p:nvPr>
        </p:nvGraphicFramePr>
        <p:xfrm>
          <a:off x="539750" y="1052513"/>
          <a:ext cx="8085519" cy="438912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Lack of cessation support provided by midwives– focus on gathering information on smoking behaviour/referral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Little detailed risk information delivered by midwives </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Negative image of SSS either through expectations or previous experience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Midwives raising the issue at subsequent appointments</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defRPr/>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Automatic 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Offering flexibility in method of support helps with perceived barriers to attending SSS appointments – level, frequency, home appointments</a:t>
                      </a:r>
                    </a:p>
                    <a:p>
                      <a:pPr marL="0" marR="0" lvl="0" indent="0" algn="l" defTabSz="914400" rtl="0" eaLnBrk="1" fontAlgn="base" latinLnBrk="0" hangingPunct="1">
                        <a:lnSpc>
                          <a:spcPct val="100000"/>
                        </a:lnSpc>
                        <a:spcBef>
                          <a:spcPts val="240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1" name="Oval Callout 10"/>
          <p:cNvSpPr/>
          <p:nvPr/>
        </p:nvSpPr>
        <p:spPr>
          <a:xfrm>
            <a:off x="1267469" y="2292300"/>
            <a:ext cx="6778104" cy="2736304"/>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‘That </a:t>
            </a:r>
            <a:r>
              <a:rPr lang="en-GB" sz="2400" b="1" i="1" dirty="0">
                <a:latin typeface="Aparajita" panose="020B0604020202020204" pitchFamily="34" charset="0"/>
                <a:cs typeface="Aparajita" panose="020B0604020202020204" pitchFamily="34" charset="0"/>
              </a:rPr>
              <a:t>was the first one </a:t>
            </a:r>
            <a:r>
              <a:rPr lang="en-GB" sz="2400" b="1" dirty="0">
                <a:latin typeface="Aparajita" panose="020B0604020202020204" pitchFamily="34" charset="0"/>
                <a:cs typeface="Aparajita" panose="020B0604020202020204" pitchFamily="34" charset="0"/>
              </a:rPr>
              <a:t>[midwife]</a:t>
            </a:r>
            <a:r>
              <a:rPr lang="en-GB" sz="2400" b="1" i="1" dirty="0">
                <a:latin typeface="Aparajita" panose="020B0604020202020204" pitchFamily="34" charset="0"/>
                <a:cs typeface="Aparajita" panose="020B0604020202020204" pitchFamily="34" charset="0"/>
              </a:rPr>
              <a:t>, but then, that was a stand-in and then I had another one the other day and she never mentioned it either </a:t>
            </a:r>
            <a:r>
              <a:rPr lang="en-GB" sz="2400" b="1" dirty="0">
                <a:latin typeface="Aparajita" panose="020B0604020202020204" pitchFamily="34" charset="0"/>
                <a:cs typeface="Aparajita" panose="020B0604020202020204" pitchFamily="34" charset="0"/>
              </a:rPr>
              <a:t>[smoking]</a:t>
            </a:r>
            <a:r>
              <a:rPr lang="en-GB" sz="2400" b="1" i="1" dirty="0">
                <a:latin typeface="Aparajita" panose="020B0604020202020204" pitchFamily="34" charset="0"/>
                <a:cs typeface="Aparajita" panose="020B0604020202020204" pitchFamily="34" charset="0"/>
              </a:rPr>
              <a:t>… which I thought was quite </a:t>
            </a:r>
            <a:r>
              <a:rPr lang="en-GB" sz="2400" b="1" i="1" dirty="0" smtClean="0">
                <a:latin typeface="Aparajita" panose="020B0604020202020204" pitchFamily="34" charset="0"/>
                <a:cs typeface="Aparajita" panose="020B0604020202020204" pitchFamily="34" charset="0"/>
              </a:rPr>
              <a:t>strange’</a:t>
            </a:r>
            <a:r>
              <a:rPr lang="en-GB" sz="2400" b="1" dirty="0" smtClean="0">
                <a:latin typeface="Aparajita" panose="020B0604020202020204" pitchFamily="34" charset="0"/>
                <a:cs typeface="Aparajita" panose="020B0604020202020204" pitchFamily="34" charset="0"/>
              </a:rPr>
              <a:t> (Site A PW7 S)</a:t>
            </a:r>
            <a:endParaRPr lang="en-GB" sz="2400" b="1" dirty="0">
              <a:latin typeface="Aparajita" panose="020B0604020202020204" pitchFamily="34" charset="0"/>
              <a:cs typeface="Aparajita" panose="020B0604020202020204" pitchFamily="34" charset="0"/>
            </a:endParaRPr>
          </a:p>
        </p:txBody>
      </p:sp>
      <p:sp>
        <p:nvSpPr>
          <p:cNvPr id="12" name="Oval Callout 11"/>
          <p:cNvSpPr/>
          <p:nvPr/>
        </p:nvSpPr>
        <p:spPr>
          <a:xfrm>
            <a:off x="948109" y="2204864"/>
            <a:ext cx="7416824" cy="2911177"/>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‘She </a:t>
            </a:r>
            <a:r>
              <a:rPr lang="en-GB" sz="2400" b="1" i="1" dirty="0">
                <a:latin typeface="Aparajita" panose="020B0604020202020204" pitchFamily="34" charset="0"/>
                <a:cs typeface="Aparajita" panose="020B0604020202020204" pitchFamily="34" charset="0"/>
              </a:rPr>
              <a:t>did like the first time when I said I was still smoking she did give me the whole, this is what it can do and that, but that was it after that, she never kept mentioning </a:t>
            </a:r>
            <a:r>
              <a:rPr lang="en-GB" sz="2400" b="1" i="1" dirty="0" smtClean="0">
                <a:latin typeface="Aparajita" panose="020B0604020202020204" pitchFamily="34" charset="0"/>
                <a:cs typeface="Aparajita" panose="020B0604020202020204" pitchFamily="34" charset="0"/>
              </a:rPr>
              <a:t>it’</a:t>
            </a:r>
            <a:r>
              <a:rPr lang="en-GB" sz="2400" b="1" dirty="0" smtClean="0">
                <a:latin typeface="Aparajita" panose="020B0604020202020204" pitchFamily="34" charset="0"/>
                <a:cs typeface="Aparajita" panose="020B0604020202020204" pitchFamily="34" charset="0"/>
              </a:rPr>
              <a:t> (Site B </a:t>
            </a:r>
            <a:r>
              <a:rPr lang="en-GB" sz="2400" b="1" dirty="0">
                <a:latin typeface="Aparajita" panose="020B0604020202020204" pitchFamily="34" charset="0"/>
                <a:cs typeface="Aparajita" panose="020B0604020202020204" pitchFamily="34" charset="0"/>
              </a:rPr>
              <a:t>PW7 NS</a:t>
            </a:r>
            <a:r>
              <a:rPr lang="en-GB" sz="2400" b="1" dirty="0" smtClean="0">
                <a:latin typeface="Aparajita" panose="020B0604020202020204" pitchFamily="34" charset="0"/>
                <a:cs typeface="Aparajita" panose="020B0604020202020204" pitchFamily="34" charset="0"/>
              </a:rPr>
              <a:t>)</a:t>
            </a:r>
            <a:endParaRPr lang="en-GB" sz="2400" b="1" dirty="0">
              <a:latin typeface="Aparajita" panose="020B0604020202020204" pitchFamily="34" charset="0"/>
              <a:cs typeface="Aparajit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1</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4209888397"/>
              </p:ext>
            </p:extLst>
          </p:nvPr>
        </p:nvGraphicFramePr>
        <p:xfrm>
          <a:off x="539750" y="1052513"/>
          <a:ext cx="8085519" cy="438912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Lack of cessation support provided by midwives – focus on gathering information on smoking behaviour/referral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Little detailed risk information delivered by midwives </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Negative image of SSS either through expectations or previous experience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Midwives raising the issue at subsequent appointments</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defRPr/>
                      </a:pPr>
                      <a:r>
                        <a:rPr kumimoji="0" lang="en-GB" sz="2000" b="1" i="0" u="none" strike="noStrike" cap="none" normalizeH="0" baseline="0" dirty="0" smtClean="0">
                          <a:ln>
                            <a:noFill/>
                          </a:ln>
                          <a:solidFill>
                            <a:srgbClr val="000000"/>
                          </a:solidFill>
                          <a:effectLst/>
                          <a:latin typeface="Calibri" pitchFamily="34" charset="0"/>
                          <a:cs typeface="Arial" charset="0"/>
                        </a:rPr>
                        <a:t>Automatic 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Offering flexibility in method of support helps with perceived barriers to attending SSS appointments – level, frequency, home appointments</a:t>
                      </a:r>
                    </a:p>
                    <a:p>
                      <a:pPr marL="0" marR="0" lvl="0" indent="0" algn="l" defTabSz="914400" rtl="0" eaLnBrk="1" fontAlgn="base" latinLnBrk="0" hangingPunct="1">
                        <a:lnSpc>
                          <a:spcPct val="100000"/>
                        </a:lnSpc>
                        <a:spcBef>
                          <a:spcPts val="240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441451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1</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141117389"/>
              </p:ext>
            </p:extLst>
          </p:nvPr>
        </p:nvGraphicFramePr>
        <p:xfrm>
          <a:off x="539750" y="1052513"/>
          <a:ext cx="8085519" cy="438912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bg1">
                              <a:lumMod val="65000"/>
                            </a:schemeClr>
                          </a:solidFill>
                          <a:effectLst/>
                          <a:latin typeface="Calibri" pitchFamily="34" charset="0"/>
                          <a:cs typeface="Arial" charset="0"/>
                        </a:rPr>
                        <a:t>Facilitators</a:t>
                      </a:r>
                      <a:endParaRPr kumimoji="0" lang="en-GB" sz="2000" b="0" i="0" u="none" strike="noStrike" cap="none" normalizeH="0" baseline="0" smtClean="0">
                        <a:ln>
                          <a:noFill/>
                        </a:ln>
                        <a:solidFill>
                          <a:schemeClr val="bg1">
                            <a:lumMod val="65000"/>
                          </a:schemeClr>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Lack of cessation support provided by midwives – focus on gathering information on smoking behaviour/referral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Little detailed risk information delivered by midwives </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Negative image of SSS either through expectations or previous experience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Midwives raising the issue at subsequent appointments</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defRPr/>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Automatic 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Offering flexibility in method of support helps with perceived barriers to attending SSS appointments – level, frequency, home appointments</a:t>
                      </a:r>
                    </a:p>
                    <a:p>
                      <a:pPr marL="0" marR="0" lvl="0" indent="0" algn="l" defTabSz="914400" rtl="0" eaLnBrk="1" fontAlgn="base" latinLnBrk="0" hangingPunct="1">
                        <a:lnSpc>
                          <a:spcPct val="100000"/>
                        </a:lnSpc>
                        <a:spcBef>
                          <a:spcPts val="2400"/>
                        </a:spcBef>
                        <a:spcAft>
                          <a:spcPct val="0"/>
                        </a:spcAft>
                        <a:buClrTx/>
                        <a:buSzTx/>
                        <a:buFont typeface="Arial" charset="0"/>
                        <a:buNone/>
                        <a:tabLst/>
                      </a:pPr>
                      <a:endParaRPr kumimoji="0" lang="en-GB" sz="2000" b="0" i="0" u="none" strike="noStrike" cap="none" normalizeH="0" baseline="0" dirty="0" smtClean="0">
                        <a:ln>
                          <a:noFill/>
                        </a:ln>
                        <a:solidFill>
                          <a:schemeClr val="bg1">
                            <a:lumMod val="65000"/>
                          </a:schemeClr>
                        </a:solidFill>
                        <a:effectLst/>
                        <a:latin typeface="Calibri" pitchFamily="34" charset="0"/>
                        <a:cs typeface="Arial"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Oval Callout 4"/>
          <p:cNvSpPr/>
          <p:nvPr/>
        </p:nvSpPr>
        <p:spPr>
          <a:xfrm>
            <a:off x="611561" y="908720"/>
            <a:ext cx="7992888" cy="5040560"/>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‘Cause </a:t>
            </a:r>
            <a:r>
              <a:rPr lang="en-GB" sz="2400" b="1" i="1" dirty="0">
                <a:latin typeface="Aparajita" panose="020B0604020202020204" pitchFamily="34" charset="0"/>
                <a:cs typeface="Aparajita" panose="020B0604020202020204" pitchFamily="34" charset="0"/>
              </a:rPr>
              <a:t>I don’t know because I have heard bad things about them. My mum said they are more patronising than they are helping so I said well I don’t really want to do that because if I go somewhere and someone is saying oh it’s really bad that you smoke and this, that and the other I will just be like I am not giving up then. If they are patronising then there is no point even going because you just, they make you feel like rubbish rather than supporting you and stuff. </a:t>
            </a:r>
            <a:r>
              <a:rPr lang="en-GB" sz="2400" b="1" dirty="0" smtClean="0">
                <a:latin typeface="Aparajita" panose="020B0604020202020204" pitchFamily="34" charset="0"/>
                <a:cs typeface="Aparajita" panose="020B0604020202020204" pitchFamily="34" charset="0"/>
              </a:rPr>
              <a:t>(Site B </a:t>
            </a:r>
            <a:r>
              <a:rPr lang="en-GB" sz="2400" b="1" dirty="0">
                <a:latin typeface="Aparajita" panose="020B0604020202020204" pitchFamily="34" charset="0"/>
                <a:cs typeface="Aparajita" panose="020B0604020202020204" pitchFamily="34" charset="0"/>
              </a:rPr>
              <a:t>PW17 S</a:t>
            </a:r>
            <a:r>
              <a:rPr lang="en-GB" sz="2400" b="1" dirty="0" smtClean="0">
                <a:latin typeface="Aparajita" panose="020B0604020202020204" pitchFamily="34" charset="0"/>
                <a:cs typeface="Aparajita" panose="020B0604020202020204" pitchFamily="34" charset="0"/>
              </a:rPr>
              <a:t>)</a:t>
            </a:r>
            <a:endParaRPr lang="en-GB" sz="2400" b="1" dirty="0">
              <a:latin typeface="Aparajita" panose="020B0604020202020204" pitchFamily="34" charset="0"/>
              <a:cs typeface="Aparajita" panose="020B0604020202020204" pitchFamily="34" charset="0"/>
            </a:endParaRPr>
          </a:p>
        </p:txBody>
      </p:sp>
      <p:sp>
        <p:nvSpPr>
          <p:cNvPr id="6" name="Oval Callout 5"/>
          <p:cNvSpPr/>
          <p:nvPr/>
        </p:nvSpPr>
        <p:spPr>
          <a:xfrm>
            <a:off x="1043608" y="1628800"/>
            <a:ext cx="7416824" cy="3024336"/>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‘...the </a:t>
            </a:r>
            <a:r>
              <a:rPr lang="en-GB" sz="2400" b="1" i="1" dirty="0">
                <a:latin typeface="Aparajita" panose="020B0604020202020204" pitchFamily="34" charset="0"/>
                <a:cs typeface="Aparajita" panose="020B0604020202020204" pitchFamily="34" charset="0"/>
              </a:rPr>
              <a:t>woman I saw was a bit rude really, she was a bit you know ‘do you not think of your unborn child’, and I was like well yes but you know, I am here for help about it, I am not here to feel like crap you know about it... like God if I didn’t need a cig before you know. </a:t>
            </a:r>
            <a:r>
              <a:rPr lang="en-GB" sz="2400" b="1" i="1" dirty="0" smtClean="0">
                <a:latin typeface="Aparajita" panose="020B0604020202020204" pitchFamily="34" charset="0"/>
                <a:cs typeface="Aparajita" panose="020B0604020202020204" pitchFamily="34" charset="0"/>
              </a:rPr>
              <a:t>(Site B PW8 S)</a:t>
            </a:r>
            <a:endParaRPr lang="en-GB" sz="2400"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774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1</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1280319750"/>
              </p:ext>
            </p:extLst>
          </p:nvPr>
        </p:nvGraphicFramePr>
        <p:xfrm>
          <a:off x="539750" y="1052513"/>
          <a:ext cx="8085519" cy="438912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Lack of cessation support provided by midwives – focus on gathering information on smoking behaviour/referral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Little detailed risk information delivered by midwives </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Negative image of SSS either through expectations or previous experience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Midwives raising the issue at subsequent appointments</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defRPr/>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Automatic 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Offering flexibility in method of support helps with perceived barriers to attending SSS appointments – level, frequency, home appointments</a:t>
                      </a:r>
                    </a:p>
                    <a:p>
                      <a:pPr marL="0" marR="0" lvl="0" indent="0" algn="l" defTabSz="914400" rtl="0" eaLnBrk="1" fontAlgn="base" latinLnBrk="0" hangingPunct="1">
                        <a:lnSpc>
                          <a:spcPct val="100000"/>
                        </a:lnSpc>
                        <a:spcBef>
                          <a:spcPts val="240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Oval Callout 4"/>
          <p:cNvSpPr/>
          <p:nvPr/>
        </p:nvSpPr>
        <p:spPr>
          <a:xfrm>
            <a:off x="1043608" y="1916832"/>
            <a:ext cx="7416824" cy="3024336"/>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nSpc>
                <a:spcPct val="115000"/>
              </a:lnSpc>
              <a:spcAft>
                <a:spcPts val="0"/>
              </a:spcAft>
            </a:pPr>
            <a:r>
              <a:rPr lang="en-GB" sz="2400" b="1" i="1" dirty="0" smtClean="0">
                <a:latin typeface="Aparajita" panose="020B0604020202020204" pitchFamily="34" charset="0"/>
                <a:cs typeface="Aparajita" panose="020B0604020202020204" pitchFamily="34" charset="0"/>
              </a:rPr>
              <a:t>‘</a:t>
            </a:r>
            <a:r>
              <a:rPr lang="en-GB" sz="2400" b="1" i="1" dirty="0">
                <a:latin typeface="Aparajita" panose="020B0604020202020204" pitchFamily="34" charset="0"/>
                <a:ea typeface="Calibri"/>
                <a:cs typeface="Aparajita" panose="020B0604020202020204" pitchFamily="34" charset="0"/>
              </a:rPr>
              <a:t>I can’t nip out and I can’t…and he</a:t>
            </a:r>
            <a:r>
              <a:rPr lang="en-GB" sz="2400" b="1" dirty="0">
                <a:latin typeface="Aparajita" panose="020B0604020202020204" pitchFamily="34" charset="0"/>
                <a:ea typeface="Calibri"/>
                <a:cs typeface="Aparajita" panose="020B0604020202020204" pitchFamily="34" charset="0"/>
              </a:rPr>
              <a:t> [partner, smoker] </a:t>
            </a:r>
            <a:r>
              <a:rPr lang="en-GB" sz="2400" b="1" i="1" dirty="0">
                <a:latin typeface="Aparajita" panose="020B0604020202020204" pitchFamily="34" charset="0"/>
                <a:ea typeface="Calibri"/>
                <a:cs typeface="Aparajita" panose="020B0604020202020204" pitchFamily="34" charset="0"/>
              </a:rPr>
              <a:t>is the same really. We both work very hard and squeezing a little appointment in is just not </a:t>
            </a:r>
            <a:r>
              <a:rPr lang="en-GB" sz="2400" b="1" i="1" dirty="0" smtClean="0">
                <a:latin typeface="Aparajita" panose="020B0604020202020204" pitchFamily="34" charset="0"/>
                <a:ea typeface="Calibri"/>
                <a:cs typeface="Aparajita" panose="020B0604020202020204" pitchFamily="34" charset="0"/>
              </a:rPr>
              <a:t>possible’</a:t>
            </a:r>
            <a:r>
              <a:rPr lang="en-GB" sz="2400" b="1" dirty="0" smtClean="0">
                <a:latin typeface="Aparajita" panose="020B0604020202020204" pitchFamily="34" charset="0"/>
                <a:ea typeface="Calibri"/>
                <a:cs typeface="Aparajita" panose="020B0604020202020204" pitchFamily="34" charset="0"/>
              </a:rPr>
              <a:t> (Site B </a:t>
            </a:r>
            <a:r>
              <a:rPr lang="en-GB" sz="2400" b="1" dirty="0">
                <a:latin typeface="Aparajita" panose="020B0604020202020204" pitchFamily="34" charset="0"/>
                <a:ea typeface="Calibri"/>
                <a:cs typeface="Aparajita" panose="020B0604020202020204" pitchFamily="34" charset="0"/>
              </a:rPr>
              <a:t>PW9 S)</a:t>
            </a:r>
          </a:p>
          <a:p>
            <a:pPr algn="ctr"/>
            <a:endParaRPr lang="en-GB" sz="2400"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3725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2</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1074280172"/>
              </p:ext>
            </p:extLst>
          </p:nvPr>
        </p:nvGraphicFramePr>
        <p:xfrm>
          <a:off x="539750" y="1052513"/>
          <a:ext cx="8085519" cy="381127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Relationship with midwife,           lack of pressure to quit,                                   access SSS,                                                  quitting framed as woman’s choice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0" i="0" u="none" strike="noStrike" cap="none" normalizeH="0" baseline="0" dirty="0" smtClean="0">
                          <a:ln>
                            <a:noFill/>
                          </a:ln>
                          <a:solidFill>
                            <a:schemeClr val="bg1">
                              <a:lumMod val="75000"/>
                            </a:schemeClr>
                          </a:solidFill>
                          <a:effectLst/>
                          <a:latin typeface="Calibri" pitchFamily="34" charset="0"/>
                          <a:cs typeface="Arial" charset="0"/>
                        </a:rPr>
                        <a:t>Positive relationships with SSS advisors / advisor continuity </a:t>
                      </a: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endParaRPr kumimoji="0" lang="en-GB" sz="2000" b="0" i="0" u="none" strike="noStrike" cap="none" normalizeH="0" baseline="0" dirty="0" smtClean="0">
                        <a:ln>
                          <a:noFill/>
                        </a:ln>
                        <a:solidFill>
                          <a:schemeClr val="bg1">
                            <a:lumMod val="75000"/>
                          </a:schemeClr>
                        </a:solidFill>
                        <a:effectLst/>
                        <a:latin typeface="Calibri" pitchFamily="34" charset="0"/>
                        <a:cs typeface="Arial"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r>
                        <a:rPr kumimoji="0" lang="en-GB" sz="2000" b="0" i="0" u="none" strike="noStrike" cap="none" normalizeH="0" baseline="0" dirty="0" smtClean="0">
                          <a:ln>
                            <a:noFill/>
                          </a:ln>
                          <a:solidFill>
                            <a:schemeClr val="bg1">
                              <a:lumMod val="75000"/>
                            </a:schemeClr>
                          </a:solidFill>
                          <a:effectLst/>
                          <a:latin typeface="Calibri" pitchFamily="34" charset="0"/>
                          <a:cs typeface="Arial" charset="0"/>
                        </a:rPr>
                        <a:t>CO monitoring – indicator of risk, useful for motivation, encouragement, feedback &amp; consideration of passive smoking</a:t>
                      </a:r>
                      <a:endParaRPr kumimoji="0" lang="en-GB" sz="2000" b="0" i="0" u="none" strike="noStrike" cap="none" normalizeH="0" baseline="0" dirty="0" smtClean="0">
                        <a:ln>
                          <a:noFill/>
                        </a:ln>
                        <a:solidFill>
                          <a:schemeClr val="bg1">
                            <a:lumMod val="75000"/>
                          </a:schemeClr>
                        </a:solidFill>
                        <a:effectLst/>
                        <a:latin typeface="Calibri" pitchFamily="34" charset="0"/>
                        <a:cs typeface="Times New Roman" pitchFamily="18"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Oval Callout 4"/>
          <p:cNvSpPr/>
          <p:nvPr/>
        </p:nvSpPr>
        <p:spPr>
          <a:xfrm>
            <a:off x="1115616" y="2060848"/>
            <a:ext cx="7769226" cy="2448272"/>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i="1" dirty="0" smtClean="0">
                <a:latin typeface="Aparajita" panose="020B0604020202020204" pitchFamily="34" charset="0"/>
                <a:cs typeface="Aparajita" panose="020B0604020202020204" pitchFamily="34" charset="0"/>
              </a:rPr>
              <a:t>‘She </a:t>
            </a:r>
            <a:r>
              <a:rPr lang="en-GB" sz="2400" i="1" dirty="0">
                <a:latin typeface="Aparajita" panose="020B0604020202020204" pitchFamily="34" charset="0"/>
                <a:cs typeface="Aparajita" panose="020B0604020202020204" pitchFamily="34" charset="0"/>
              </a:rPr>
              <a:t>[</a:t>
            </a:r>
            <a:r>
              <a:rPr lang="en-GB" sz="2400" i="1" dirty="0" smtClean="0">
                <a:latin typeface="Aparajita" panose="020B0604020202020204" pitchFamily="34" charset="0"/>
                <a:cs typeface="Aparajita" panose="020B0604020202020204" pitchFamily="34" charset="0"/>
              </a:rPr>
              <a:t>MW] said </a:t>
            </a:r>
            <a:r>
              <a:rPr lang="en-GB" sz="2400" i="1" dirty="0">
                <a:latin typeface="Aparajita" panose="020B0604020202020204" pitchFamily="34" charset="0"/>
                <a:cs typeface="Aparajita" panose="020B0604020202020204" pitchFamily="34" charset="0"/>
              </a:rPr>
              <a:t>well we can talk about it again at sixteen weeks when I see her again, and then nothing else was really said about it. It wasn’t pushed on me or </a:t>
            </a:r>
            <a:r>
              <a:rPr lang="en-GB" sz="2400" i="1" dirty="0" smtClean="0">
                <a:latin typeface="Aparajita" panose="020B0604020202020204" pitchFamily="34" charset="0"/>
                <a:cs typeface="Aparajita" panose="020B0604020202020204" pitchFamily="34" charset="0"/>
              </a:rPr>
              <a:t>anything’</a:t>
            </a:r>
            <a:r>
              <a:rPr lang="en-GB" sz="2400" dirty="0" smtClean="0">
                <a:latin typeface="Aparajita" panose="020B0604020202020204" pitchFamily="34" charset="0"/>
                <a:cs typeface="Aparajita" panose="020B0604020202020204" pitchFamily="34" charset="0"/>
              </a:rPr>
              <a:t> (Site B </a:t>
            </a:r>
            <a:r>
              <a:rPr lang="en-GB" sz="2400" dirty="0">
                <a:latin typeface="Aparajita" panose="020B0604020202020204" pitchFamily="34" charset="0"/>
                <a:cs typeface="Aparajita" panose="020B0604020202020204" pitchFamily="34" charset="0"/>
              </a:rPr>
              <a:t>PW4 S)</a:t>
            </a:r>
          </a:p>
        </p:txBody>
      </p:sp>
    </p:spTree>
    <p:extLst>
      <p:ext uri="{BB962C8B-B14F-4D97-AF65-F5344CB8AC3E}">
        <p14:creationId xmlns:p14="http://schemas.microsoft.com/office/powerpoint/2010/main" val="32965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2</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3816074338"/>
              </p:ext>
            </p:extLst>
          </p:nvPr>
        </p:nvGraphicFramePr>
        <p:xfrm>
          <a:off x="539750" y="1052513"/>
          <a:ext cx="8085519" cy="381127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Relationship with midwife,           lack of pressure to quit,                                   access SSS,                                                  quitting framed as woman’s choice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Positive relationships with SSS advisors / advisor continuity </a:t>
                      </a: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r>
                        <a:rPr kumimoji="0" lang="en-GB" sz="2000" b="0" i="0" u="none" strike="noStrike" cap="none" normalizeH="0" baseline="0" dirty="0" smtClean="0">
                          <a:ln>
                            <a:noFill/>
                          </a:ln>
                          <a:solidFill>
                            <a:srgbClr val="000000"/>
                          </a:solidFill>
                          <a:effectLst/>
                          <a:latin typeface="Calibri" pitchFamily="34" charset="0"/>
                          <a:cs typeface="Arial" charset="0"/>
                        </a:rPr>
                        <a:t>CO monitoring – indicator of risk, useful for motivation, encouragement, feedback &amp; consideration of passive smoking</a:t>
                      </a:r>
                      <a:endParaRPr kumimoji="0" lang="en-GB" sz="2000" b="0" i="0" u="none" strike="noStrike" cap="none" normalizeH="0" baseline="0" dirty="0" smtClean="0">
                        <a:ln>
                          <a:noFill/>
                        </a:ln>
                        <a:solidFill>
                          <a:srgbClr val="000000"/>
                        </a:solidFill>
                        <a:effectLst/>
                        <a:latin typeface="Calibri" pitchFamily="34" charset="0"/>
                        <a:cs typeface="Times New Roman" pitchFamily="18"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2567209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2</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1392449358"/>
              </p:ext>
            </p:extLst>
          </p:nvPr>
        </p:nvGraphicFramePr>
        <p:xfrm>
          <a:off x="539750" y="1052513"/>
          <a:ext cx="8085519" cy="381127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Relationship with midwife / lack of pressure to quit/access SSS, quitting framed as woman’s choice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1" i="0" u="none" strike="noStrike" cap="none" normalizeH="0" baseline="0" dirty="0" smtClean="0">
                          <a:ln>
                            <a:noFill/>
                          </a:ln>
                          <a:solidFill>
                            <a:srgbClr val="000000"/>
                          </a:solidFill>
                          <a:effectLst/>
                          <a:latin typeface="Calibri" pitchFamily="34" charset="0"/>
                          <a:cs typeface="Arial" charset="0"/>
                        </a:rPr>
                        <a:t>Positive relationships with SSS advisors / advisor continuity </a:t>
                      </a: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CO monitoring – indicator of risk, useful for motivation, encouragement, feedback &amp; consideration of passive smoking</a:t>
                      </a:r>
                      <a:endParaRPr kumimoji="0" lang="en-GB" sz="2000" b="0" i="0" u="none" strike="noStrike" cap="none" normalizeH="0" baseline="0" dirty="0" smtClean="0">
                        <a:ln>
                          <a:noFill/>
                        </a:ln>
                        <a:solidFill>
                          <a:schemeClr val="bg1">
                            <a:lumMod val="65000"/>
                          </a:schemeClr>
                        </a:solidFill>
                        <a:effectLst/>
                        <a:latin typeface="Calibri" pitchFamily="34" charset="0"/>
                        <a:cs typeface="Times New Roman" pitchFamily="18"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Oval Callout 4"/>
          <p:cNvSpPr/>
          <p:nvPr/>
        </p:nvSpPr>
        <p:spPr>
          <a:xfrm>
            <a:off x="1331640" y="2132856"/>
            <a:ext cx="7086872" cy="2952328"/>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r>
              <a:rPr lang="en-GB" sz="2400" b="1" i="1" dirty="0" smtClean="0">
                <a:latin typeface="Aparajita" panose="020B0604020202020204" pitchFamily="34" charset="0"/>
                <a:cs typeface="Aparajita" panose="020B0604020202020204" pitchFamily="34" charset="0"/>
              </a:rPr>
              <a:t>‘Oh </a:t>
            </a:r>
            <a:r>
              <a:rPr lang="en-GB" sz="2400" b="1" i="1" dirty="0">
                <a:latin typeface="Aparajita" panose="020B0604020202020204" pitchFamily="34" charset="0"/>
                <a:cs typeface="Aparajita" panose="020B0604020202020204" pitchFamily="34" charset="0"/>
              </a:rPr>
              <a:t>fantastic, her support’s been really good, you know … it was just the apprehension of thinking ‘Oh, how am I going to do this? … ‘How am I going to stop now?’ and it was just speaking to her, just getting encouragement and stuff, it’s been fantastic</a:t>
            </a:r>
            <a:r>
              <a:rPr lang="en-GB" sz="2400" b="1" dirty="0">
                <a:latin typeface="Aparajita" panose="020B0604020202020204" pitchFamily="34" charset="0"/>
                <a:cs typeface="Aparajita" panose="020B0604020202020204" pitchFamily="34" charset="0"/>
              </a:rPr>
              <a:t>. </a:t>
            </a:r>
            <a:r>
              <a:rPr lang="en-GB" sz="2400" b="1" dirty="0" smtClean="0">
                <a:latin typeface="Aparajita" panose="020B0604020202020204" pitchFamily="34" charset="0"/>
                <a:cs typeface="Aparajita" panose="020B0604020202020204" pitchFamily="34" charset="0"/>
              </a:rPr>
              <a:t>(Site A </a:t>
            </a:r>
            <a:r>
              <a:rPr lang="en-GB" sz="2400" b="1" dirty="0">
                <a:latin typeface="Aparajita" panose="020B0604020202020204" pitchFamily="34" charset="0"/>
                <a:cs typeface="Aparajita" panose="020B0604020202020204" pitchFamily="34" charset="0"/>
              </a:rPr>
              <a:t>PW12 NS)</a:t>
            </a:r>
          </a:p>
        </p:txBody>
      </p:sp>
      <p:sp>
        <p:nvSpPr>
          <p:cNvPr id="6" name="Oval Callout 5"/>
          <p:cNvSpPr/>
          <p:nvPr/>
        </p:nvSpPr>
        <p:spPr>
          <a:xfrm>
            <a:off x="1691680" y="2240868"/>
            <a:ext cx="6264696" cy="2736304"/>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r>
              <a:rPr lang="en-GB" sz="2400" b="1" i="1" dirty="0" smtClean="0">
                <a:latin typeface="Aparajita" panose="020B0604020202020204" pitchFamily="34" charset="0"/>
                <a:cs typeface="Aparajita" panose="020B0604020202020204" pitchFamily="34" charset="0"/>
              </a:rPr>
              <a:t>‘She </a:t>
            </a:r>
            <a:r>
              <a:rPr lang="en-GB" sz="2400" b="1" i="1" dirty="0">
                <a:latin typeface="Aparajita" panose="020B0604020202020204" pitchFamily="34" charset="0"/>
                <a:cs typeface="Aparajita" panose="020B0604020202020204" pitchFamily="34" charset="0"/>
              </a:rPr>
              <a:t>is just always there, you know I can text and I can be open and honest about what my needs </a:t>
            </a:r>
            <a:r>
              <a:rPr lang="en-GB" sz="2400" b="1" i="1" dirty="0" smtClean="0">
                <a:latin typeface="Aparajita" panose="020B0604020202020204" pitchFamily="34" charset="0"/>
                <a:cs typeface="Aparajita" panose="020B0604020202020204" pitchFamily="34" charset="0"/>
              </a:rPr>
              <a:t>are’</a:t>
            </a:r>
            <a:r>
              <a:rPr lang="en-GB" sz="2400" b="1" dirty="0" smtClean="0">
                <a:latin typeface="Aparajita" panose="020B0604020202020204" pitchFamily="34" charset="0"/>
                <a:cs typeface="Aparajita" panose="020B0604020202020204" pitchFamily="34" charset="0"/>
              </a:rPr>
              <a:t> (Site A </a:t>
            </a:r>
            <a:r>
              <a:rPr lang="en-GB" sz="2400" b="1" dirty="0">
                <a:latin typeface="Aparajita" panose="020B0604020202020204" pitchFamily="34" charset="0"/>
                <a:cs typeface="Aparajita" panose="020B0604020202020204" pitchFamily="34" charset="0"/>
              </a:rPr>
              <a:t>PW18)</a:t>
            </a:r>
          </a:p>
        </p:txBody>
      </p:sp>
      <p:sp>
        <p:nvSpPr>
          <p:cNvPr id="7" name="Oval Callout 6"/>
          <p:cNvSpPr/>
          <p:nvPr/>
        </p:nvSpPr>
        <p:spPr>
          <a:xfrm>
            <a:off x="928687" y="1401565"/>
            <a:ext cx="7613105" cy="4032448"/>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a:latin typeface="Aparajita" panose="020B0604020202020204" pitchFamily="34" charset="0"/>
                <a:cs typeface="Aparajita" panose="020B0604020202020204" pitchFamily="34" charset="0"/>
              </a:rPr>
              <a:t>Because </a:t>
            </a:r>
            <a:r>
              <a:rPr lang="en-GB" sz="2400" b="1" dirty="0">
                <a:latin typeface="Aparajita" panose="020B0604020202020204" pitchFamily="34" charset="0"/>
                <a:cs typeface="Aparajita" panose="020B0604020202020204" pitchFamily="34" charset="0"/>
              </a:rPr>
              <a:t>[name 2]</a:t>
            </a:r>
            <a:r>
              <a:rPr lang="en-GB" sz="2400" b="1" i="1" dirty="0">
                <a:latin typeface="Aparajita" panose="020B0604020202020204" pitchFamily="34" charset="0"/>
                <a:cs typeface="Aparajita" panose="020B0604020202020204" pitchFamily="34" charset="0"/>
              </a:rPr>
              <a:t> herself had smoked previously and she had stopped and she knew, she had more of an understanding and because I would have found it very contradicting if she hadn’t have smoked and somebody was telling me how bad it was ...  I would have found it very hard if she hadn’t </a:t>
            </a:r>
            <a:r>
              <a:rPr lang="en-GB" sz="2400" b="1" i="1" dirty="0" smtClean="0">
                <a:latin typeface="Aparajita" panose="020B0604020202020204" pitchFamily="34" charset="0"/>
                <a:cs typeface="Aparajita" panose="020B0604020202020204" pitchFamily="34" charset="0"/>
              </a:rPr>
              <a:t>smoked’ </a:t>
            </a:r>
            <a:r>
              <a:rPr lang="en-GB" sz="2400" b="1" dirty="0" smtClean="0">
                <a:latin typeface="Aparajita" panose="020B0604020202020204" pitchFamily="34" charset="0"/>
                <a:cs typeface="Aparajita" panose="020B0604020202020204" pitchFamily="34" charset="0"/>
              </a:rPr>
              <a:t>(Site B </a:t>
            </a:r>
            <a:r>
              <a:rPr lang="en-GB" sz="2400" b="1" dirty="0">
                <a:latin typeface="Aparajita" panose="020B0604020202020204" pitchFamily="34" charset="0"/>
                <a:cs typeface="Aparajita" panose="020B0604020202020204" pitchFamily="34" charset="0"/>
              </a:rPr>
              <a:t>PW3 NS)</a:t>
            </a:r>
          </a:p>
        </p:txBody>
      </p:sp>
    </p:spTree>
    <p:extLst>
      <p:ext uri="{BB962C8B-B14F-4D97-AF65-F5344CB8AC3E}">
        <p14:creationId xmlns:p14="http://schemas.microsoft.com/office/powerpoint/2010/main" val="28436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2</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1286702378"/>
              </p:ext>
            </p:extLst>
          </p:nvPr>
        </p:nvGraphicFramePr>
        <p:xfrm>
          <a:off x="539750" y="1052513"/>
          <a:ext cx="8085519" cy="381127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Relationship with midwife / lack of pressure to quit/access SSS, quitting framed as woman’s choice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0" i="0" u="none" strike="noStrike" cap="none" normalizeH="0" baseline="0" dirty="0" smtClean="0">
                          <a:ln>
                            <a:noFill/>
                          </a:ln>
                          <a:solidFill>
                            <a:schemeClr val="bg1">
                              <a:lumMod val="65000"/>
                            </a:schemeClr>
                          </a:solidFill>
                          <a:effectLst/>
                          <a:latin typeface="Calibri" pitchFamily="34" charset="0"/>
                          <a:cs typeface="Arial" charset="0"/>
                        </a:rPr>
                        <a:t>Positive relationships with SSS advisors / advisor continuity </a:t>
                      </a: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defRPr/>
                      </a:pPr>
                      <a:r>
                        <a:rPr kumimoji="0" lang="en-GB" sz="2000" b="1" i="0" u="none" strike="noStrike" cap="none" normalizeH="0" baseline="0" dirty="0" smtClean="0">
                          <a:ln>
                            <a:noFill/>
                          </a:ln>
                          <a:solidFill>
                            <a:srgbClr val="000000"/>
                          </a:solidFill>
                          <a:effectLst/>
                          <a:latin typeface="Calibri" pitchFamily="34" charset="0"/>
                          <a:cs typeface="Arial" charset="0"/>
                        </a:rPr>
                        <a:t>CO monitoring – indicator of risk, useful for motivation, encouragement, feedback &amp; consideration of passive smoking</a:t>
                      </a:r>
                      <a:endParaRPr kumimoji="0" lang="en-GB" sz="2000" b="1" i="0" u="none" strike="noStrike" cap="none" normalizeH="0" baseline="0" dirty="0" smtClean="0">
                        <a:ln>
                          <a:noFill/>
                        </a:ln>
                        <a:solidFill>
                          <a:srgbClr val="000000"/>
                        </a:solidFill>
                        <a:effectLst/>
                        <a:latin typeface="Calibri" pitchFamily="34" charset="0"/>
                        <a:cs typeface="Times New Roman" pitchFamily="18" charset="0"/>
                      </a:endParaRPr>
                    </a:p>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Oval Callout 4"/>
          <p:cNvSpPr/>
          <p:nvPr/>
        </p:nvSpPr>
        <p:spPr>
          <a:xfrm>
            <a:off x="950017" y="1844824"/>
            <a:ext cx="7613105" cy="2171451"/>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‘I </a:t>
            </a:r>
            <a:r>
              <a:rPr lang="en-GB" sz="2400" b="1" i="1" dirty="0" err="1">
                <a:latin typeface="Aparajita" panose="020B0604020202020204" pitchFamily="34" charset="0"/>
                <a:cs typeface="Aparajita" panose="020B0604020202020204" pitchFamily="34" charset="0"/>
              </a:rPr>
              <a:t>wis’nae</a:t>
            </a:r>
            <a:r>
              <a:rPr lang="en-GB" sz="2400" b="1" i="1" dirty="0">
                <a:latin typeface="Aparajita" panose="020B0604020202020204" pitchFamily="34" charset="0"/>
                <a:cs typeface="Aparajita" panose="020B0604020202020204" pitchFamily="34" charset="0"/>
              </a:rPr>
              <a:t> thinking about me taking in the fumes, and that </a:t>
            </a:r>
            <a:r>
              <a:rPr lang="en-GB" sz="2400" b="1" i="1" dirty="0" err="1">
                <a:latin typeface="Aparajita" panose="020B0604020202020204" pitchFamily="34" charset="0"/>
                <a:cs typeface="Aparajita" panose="020B0604020202020204" pitchFamily="34" charset="0"/>
              </a:rPr>
              <a:t>kinda</a:t>
            </a:r>
            <a:r>
              <a:rPr lang="en-GB" sz="2400" b="1" i="1" dirty="0">
                <a:latin typeface="Aparajita" panose="020B0604020202020204" pitchFamily="34" charset="0"/>
                <a:cs typeface="Aparajita" panose="020B0604020202020204" pitchFamily="34" charset="0"/>
              </a:rPr>
              <a:t> upset me a </a:t>
            </a:r>
            <a:r>
              <a:rPr lang="en-GB" sz="2400" b="1" i="1" dirty="0" smtClean="0">
                <a:latin typeface="Aparajita" panose="020B0604020202020204" pitchFamily="34" charset="0"/>
                <a:cs typeface="Aparajita" panose="020B0604020202020204" pitchFamily="34" charset="0"/>
              </a:rPr>
              <a:t>bit’.</a:t>
            </a:r>
            <a:r>
              <a:rPr lang="en-GB" sz="2400" b="1" dirty="0" smtClean="0">
                <a:latin typeface="Aparajita" panose="020B0604020202020204" pitchFamily="34" charset="0"/>
                <a:cs typeface="Aparajita" panose="020B0604020202020204" pitchFamily="34" charset="0"/>
              </a:rPr>
              <a:t> (Site A </a:t>
            </a:r>
            <a:r>
              <a:rPr lang="en-GB" sz="2400" b="1" dirty="0">
                <a:latin typeface="Aparajita" panose="020B0604020202020204" pitchFamily="34" charset="0"/>
                <a:cs typeface="Aparajita" panose="020B0604020202020204" pitchFamily="34" charset="0"/>
              </a:rPr>
              <a:t>PW11 NS)</a:t>
            </a:r>
          </a:p>
          <a:p>
            <a:pPr algn="ctr"/>
            <a:r>
              <a:rPr lang="en-GB" sz="2400" b="1" i="1" dirty="0" smtClean="0">
                <a:latin typeface="Aparajita" panose="020B0604020202020204" pitchFamily="34" charset="0"/>
                <a:cs typeface="Aparajita" panose="020B0604020202020204" pitchFamily="34" charset="0"/>
              </a:rPr>
              <a:t> </a:t>
            </a:r>
            <a:endParaRPr lang="en-GB" sz="2400" b="1" dirty="0">
              <a:latin typeface="Aparajita" panose="020B0604020202020204" pitchFamily="34" charset="0"/>
              <a:cs typeface="Aparajita" panose="020B0604020202020204" pitchFamily="34" charset="0"/>
            </a:endParaRPr>
          </a:p>
        </p:txBody>
      </p:sp>
      <p:sp>
        <p:nvSpPr>
          <p:cNvPr id="6" name="Oval Callout 5"/>
          <p:cNvSpPr/>
          <p:nvPr/>
        </p:nvSpPr>
        <p:spPr>
          <a:xfrm>
            <a:off x="950017" y="1936850"/>
            <a:ext cx="7613105" cy="2088232"/>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sz="2400" b="1" i="1" dirty="0" smtClean="0">
              <a:latin typeface="Aparajita" panose="020B0604020202020204" pitchFamily="34" charset="0"/>
              <a:cs typeface="Aparajita" panose="020B0604020202020204" pitchFamily="34" charset="0"/>
            </a:endParaRPr>
          </a:p>
          <a:p>
            <a:pPr algn="ctr"/>
            <a:r>
              <a:rPr lang="en-GB" sz="2400" b="1" i="1" dirty="0" smtClean="0">
                <a:latin typeface="Aparajita" panose="020B0604020202020204" pitchFamily="34" charset="0"/>
                <a:cs typeface="Aparajita" panose="020B0604020202020204" pitchFamily="34" charset="0"/>
              </a:rPr>
              <a:t>‘Actually </a:t>
            </a:r>
            <a:r>
              <a:rPr lang="en-GB" sz="2400" b="1" i="1" dirty="0">
                <a:latin typeface="Aparajita" panose="020B0604020202020204" pitchFamily="34" charset="0"/>
                <a:cs typeface="Aparajita" panose="020B0604020202020204" pitchFamily="34" charset="0"/>
              </a:rPr>
              <a:t>you’re quite shocked ‘cause it’s got the foetal thing tae and, ken, so it tells you what a’ the levels and that are, so that was quite, that was a </a:t>
            </a:r>
            <a:r>
              <a:rPr lang="en-GB" sz="2400" b="1" i="1" dirty="0" smtClean="0">
                <a:latin typeface="Aparajita" panose="020B0604020202020204" pitchFamily="34" charset="0"/>
                <a:cs typeface="Aparajita" panose="020B0604020202020204" pitchFamily="34" charset="0"/>
              </a:rPr>
              <a:t>shock</a:t>
            </a:r>
            <a:r>
              <a:rPr lang="en-GB" sz="2400" b="1" dirty="0" smtClean="0">
                <a:latin typeface="Aparajita" panose="020B0604020202020204" pitchFamily="34" charset="0"/>
                <a:cs typeface="Aparajita" panose="020B0604020202020204" pitchFamily="34" charset="0"/>
              </a:rPr>
              <a:t>… (Site A PW11 </a:t>
            </a:r>
            <a:r>
              <a:rPr lang="en-GB" sz="2400" b="1" dirty="0">
                <a:latin typeface="Aparajita" panose="020B0604020202020204" pitchFamily="34" charset="0"/>
                <a:cs typeface="Aparajita" panose="020B0604020202020204" pitchFamily="34" charset="0"/>
              </a:rPr>
              <a:t>NS)</a:t>
            </a:r>
          </a:p>
          <a:p>
            <a:pPr algn="ctr"/>
            <a:r>
              <a:rPr lang="en-GB" sz="2400" b="1" i="1" dirty="0" smtClean="0">
                <a:latin typeface="Aparajita" panose="020B0604020202020204" pitchFamily="34" charset="0"/>
                <a:cs typeface="Aparajita" panose="020B0604020202020204" pitchFamily="34" charset="0"/>
              </a:rPr>
              <a:t> </a:t>
            </a:r>
            <a:endParaRPr lang="en-GB" sz="2400" b="1" dirty="0">
              <a:latin typeface="Aparajita" panose="020B0604020202020204" pitchFamily="34" charset="0"/>
              <a:cs typeface="Aparajita" panose="020B0604020202020204" pitchFamily="34" charset="0"/>
            </a:endParaRPr>
          </a:p>
        </p:txBody>
      </p:sp>
      <p:sp>
        <p:nvSpPr>
          <p:cNvPr id="7" name="Oval Callout 6"/>
          <p:cNvSpPr/>
          <p:nvPr/>
        </p:nvSpPr>
        <p:spPr>
          <a:xfrm>
            <a:off x="928687" y="784722"/>
            <a:ext cx="7613105" cy="3240360"/>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smtClean="0">
                <a:latin typeface="Aparajita" panose="020B0604020202020204" pitchFamily="34" charset="0"/>
                <a:cs typeface="Aparajita" panose="020B0604020202020204" pitchFamily="34" charset="0"/>
              </a:rPr>
              <a:t>Motivation &amp; Feedback</a:t>
            </a:r>
          </a:p>
          <a:p>
            <a:pPr algn="ctr"/>
            <a:endParaRPr lang="en-GB" b="1" dirty="0" smtClean="0">
              <a:latin typeface="Aparajita" panose="020B0604020202020204" pitchFamily="34" charset="0"/>
              <a:cs typeface="Aparajita" panose="020B0604020202020204" pitchFamily="34" charset="0"/>
            </a:endParaRPr>
          </a:p>
          <a:p>
            <a:pPr algn="ctr"/>
            <a:r>
              <a:rPr lang="en-GB" sz="2400" b="1" i="1" dirty="0" smtClean="0">
                <a:latin typeface="Aparajita" panose="020B0604020202020204" pitchFamily="34" charset="0"/>
                <a:cs typeface="Aparajita" panose="020B0604020202020204" pitchFamily="34" charset="0"/>
              </a:rPr>
              <a:t>‘And </a:t>
            </a:r>
            <a:r>
              <a:rPr lang="en-GB" sz="2400" b="1" i="1" dirty="0">
                <a:latin typeface="Aparajita" panose="020B0604020202020204" pitchFamily="34" charset="0"/>
                <a:cs typeface="Aparajita" panose="020B0604020202020204" pitchFamily="34" charset="0"/>
              </a:rPr>
              <a:t>to see the actual difference, to have physical evidence, I think maybe people would be like ‘wow’. Whereas just now, because you can’t see the damage that smoking does to you, I think it’s less kind of in your </a:t>
            </a:r>
            <a:r>
              <a:rPr lang="en-GB" sz="2400" b="1" i="1" dirty="0" smtClean="0">
                <a:latin typeface="Aparajita" panose="020B0604020202020204" pitchFamily="34" charset="0"/>
                <a:cs typeface="Aparajita" panose="020B0604020202020204" pitchFamily="34" charset="0"/>
              </a:rPr>
              <a:t>face’</a:t>
            </a:r>
            <a:r>
              <a:rPr lang="en-GB" sz="2400" b="1" dirty="0" smtClean="0">
                <a:latin typeface="Aparajita" panose="020B0604020202020204" pitchFamily="34" charset="0"/>
                <a:cs typeface="Aparajita" panose="020B0604020202020204" pitchFamily="34" charset="0"/>
              </a:rPr>
              <a:t> (Site A </a:t>
            </a:r>
            <a:r>
              <a:rPr lang="en-GB" sz="2400" b="1" dirty="0">
                <a:latin typeface="Aparajita" panose="020B0604020202020204" pitchFamily="34" charset="0"/>
                <a:cs typeface="Aparajita" panose="020B0604020202020204" pitchFamily="34" charset="0"/>
              </a:rPr>
              <a:t>PW21 NS)</a:t>
            </a:r>
            <a:r>
              <a:rPr lang="en-GB" sz="2400" b="1" i="1" dirty="0" smtClean="0">
                <a:latin typeface="Aparajita" panose="020B0604020202020204" pitchFamily="34" charset="0"/>
                <a:cs typeface="Aparajita" panose="020B0604020202020204" pitchFamily="34" charset="0"/>
              </a:rPr>
              <a:t> </a:t>
            </a:r>
            <a:endParaRPr lang="en-GB" sz="2400" b="1" dirty="0">
              <a:latin typeface="Aparajita" panose="020B0604020202020204" pitchFamily="34" charset="0"/>
              <a:cs typeface="Aparajita" panose="020B0604020202020204" pitchFamily="34" charset="0"/>
            </a:endParaRPr>
          </a:p>
        </p:txBody>
      </p:sp>
      <p:sp>
        <p:nvSpPr>
          <p:cNvPr id="8" name="Oval Callout 7"/>
          <p:cNvSpPr/>
          <p:nvPr/>
        </p:nvSpPr>
        <p:spPr>
          <a:xfrm>
            <a:off x="793896" y="987996"/>
            <a:ext cx="7769226" cy="4536504"/>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a:latin typeface="Aparajita" panose="020B0604020202020204" pitchFamily="34" charset="0"/>
                <a:cs typeface="Aparajita" panose="020B0604020202020204" pitchFamily="34" charset="0"/>
              </a:rPr>
              <a:t>They told me </a:t>
            </a:r>
            <a:r>
              <a:rPr lang="en-GB" sz="2400" b="1" i="1" dirty="0" smtClean="0">
                <a:latin typeface="Aparajita" panose="020B0604020202020204" pitchFamily="34" charset="0"/>
                <a:cs typeface="Aparajita" panose="020B0604020202020204" pitchFamily="34" charset="0"/>
              </a:rPr>
              <a:t>all </a:t>
            </a:r>
            <a:r>
              <a:rPr lang="en-GB" sz="2400" b="1" i="1" dirty="0">
                <a:latin typeface="Aparajita" panose="020B0604020202020204" pitchFamily="34" charset="0"/>
                <a:cs typeface="Aparajita" panose="020B0604020202020204" pitchFamily="34" charset="0"/>
              </a:rPr>
              <a:t>the risks, and </a:t>
            </a:r>
            <a:r>
              <a:rPr lang="en-GB" sz="2400" b="1" i="1" dirty="0" smtClean="0">
                <a:latin typeface="Aparajita" panose="020B0604020202020204" pitchFamily="34" charset="0"/>
                <a:cs typeface="Aparajita" panose="020B0604020202020204" pitchFamily="34" charset="0"/>
              </a:rPr>
              <a:t>it </a:t>
            </a:r>
            <a:r>
              <a:rPr lang="en-GB" sz="2400" b="1" i="1" dirty="0">
                <a:latin typeface="Aparajita" panose="020B0604020202020204" pitchFamily="34" charset="0"/>
                <a:cs typeface="Aparajita" panose="020B0604020202020204" pitchFamily="34" charset="0"/>
              </a:rPr>
              <a:t>just </a:t>
            </a:r>
            <a:r>
              <a:rPr lang="en-GB" sz="2400" b="1" i="1" dirty="0" err="1">
                <a:latin typeface="Aparajita" panose="020B0604020202020204" pitchFamily="34" charset="0"/>
                <a:cs typeface="Aparajita" panose="020B0604020202020204" pitchFamily="34" charset="0"/>
              </a:rPr>
              <a:t>did’nae</a:t>
            </a:r>
            <a:r>
              <a:rPr lang="en-GB" sz="2400" b="1" i="1" dirty="0">
                <a:latin typeface="Aparajita" panose="020B0604020202020204" pitchFamily="34" charset="0"/>
                <a:cs typeface="Aparajita" panose="020B0604020202020204" pitchFamily="34" charset="0"/>
              </a:rPr>
              <a:t> sink in </a:t>
            </a:r>
            <a:r>
              <a:rPr lang="en-GB" sz="2400" b="1" i="1" dirty="0" err="1">
                <a:latin typeface="Aparajita" panose="020B0604020202020204" pitchFamily="34" charset="0"/>
                <a:cs typeface="Aparajita" panose="020B0604020202020204" pitchFamily="34" charset="0"/>
              </a:rPr>
              <a:t>wi</a:t>
            </a:r>
            <a:r>
              <a:rPr lang="en-GB" sz="2400" b="1" i="1" dirty="0">
                <a:latin typeface="Aparajita" panose="020B0604020202020204" pitchFamily="34" charset="0"/>
                <a:cs typeface="Aparajita" panose="020B0604020202020204" pitchFamily="34" charset="0"/>
              </a:rPr>
              <a:t>’ the midwife, it </a:t>
            </a:r>
            <a:r>
              <a:rPr lang="en-GB" sz="2400" b="1" i="1" dirty="0" err="1">
                <a:latin typeface="Aparajita" panose="020B0604020202020204" pitchFamily="34" charset="0"/>
                <a:cs typeface="Aparajita" panose="020B0604020202020204" pitchFamily="34" charset="0"/>
              </a:rPr>
              <a:t>wis’nae</a:t>
            </a:r>
            <a:r>
              <a:rPr lang="en-GB" sz="2400" b="1" i="1" dirty="0">
                <a:latin typeface="Aparajita" panose="020B0604020202020204" pitchFamily="34" charset="0"/>
                <a:cs typeface="Aparajita" panose="020B0604020202020204" pitchFamily="34" charset="0"/>
              </a:rPr>
              <a:t> until I went </a:t>
            </a:r>
            <a:r>
              <a:rPr lang="en-GB" sz="2400" b="1" i="1" dirty="0" err="1">
                <a:latin typeface="Aparajita" panose="020B0604020202020204" pitchFamily="34" charset="0"/>
                <a:cs typeface="Aparajita" panose="020B0604020202020204" pitchFamily="34" charset="0"/>
              </a:rPr>
              <a:t>wi</a:t>
            </a:r>
            <a:r>
              <a:rPr lang="en-GB" sz="2400" b="1" i="1" dirty="0">
                <a:latin typeface="Aparajita" panose="020B0604020202020204" pitchFamily="34" charset="0"/>
                <a:cs typeface="Aparajita" panose="020B0604020202020204" pitchFamily="34" charset="0"/>
              </a:rPr>
              <a:t>’ Name 1, </a:t>
            </a:r>
            <a:r>
              <a:rPr lang="en-GB" sz="2400" b="1" i="1" dirty="0" smtClean="0">
                <a:latin typeface="Aparajita" panose="020B0604020202020204" pitchFamily="34" charset="0"/>
                <a:cs typeface="Aparajita" panose="020B0604020202020204" pitchFamily="34" charset="0"/>
              </a:rPr>
              <a:t>and she </a:t>
            </a:r>
            <a:r>
              <a:rPr lang="en-GB" sz="2400" b="1" i="1" dirty="0">
                <a:latin typeface="Aparajita" panose="020B0604020202020204" pitchFamily="34" charset="0"/>
                <a:cs typeface="Aparajita" panose="020B0604020202020204" pitchFamily="34" charset="0"/>
              </a:rPr>
              <a:t>showed me what carbon monoxide was in the baby’s lungs, and I was only maybe nine weeks pregnant then, so he was still, he still needed a’ his crucial things to develop and stuff, I think that’s what made me just </a:t>
            </a:r>
            <a:r>
              <a:rPr lang="en-GB" sz="2400" b="1" i="1" dirty="0" smtClean="0">
                <a:latin typeface="Aparajita" panose="020B0604020202020204" pitchFamily="34" charset="0"/>
                <a:cs typeface="Aparajita" panose="020B0604020202020204" pitchFamily="34" charset="0"/>
              </a:rPr>
              <a:t>realise…, I </a:t>
            </a:r>
            <a:r>
              <a:rPr lang="en-GB" sz="2400" b="1" i="1" dirty="0">
                <a:latin typeface="Aparajita" panose="020B0604020202020204" pitchFamily="34" charset="0"/>
                <a:cs typeface="Aparajita" panose="020B0604020202020204" pitchFamily="34" charset="0"/>
              </a:rPr>
              <a:t>had my last fag on the Thursday and that was when I stopped, after I’d been to see Name 1 </a:t>
            </a:r>
            <a:r>
              <a:rPr lang="en-GB" sz="2400" b="1" i="1" dirty="0" smtClean="0">
                <a:latin typeface="Aparajita" panose="020B0604020202020204" pitchFamily="34" charset="0"/>
                <a:cs typeface="Aparajita" panose="020B0604020202020204" pitchFamily="34" charset="0"/>
              </a:rPr>
              <a:t>(</a:t>
            </a:r>
            <a:r>
              <a:rPr lang="en-GB" sz="2400" b="1" dirty="0" smtClean="0">
                <a:latin typeface="Aparajita" panose="020B0604020202020204" pitchFamily="34" charset="0"/>
                <a:cs typeface="Aparajita" panose="020B0604020202020204" pitchFamily="34" charset="0"/>
              </a:rPr>
              <a:t>Site A PW3 </a:t>
            </a:r>
            <a:r>
              <a:rPr lang="en-GB" sz="2400" b="1" dirty="0">
                <a:latin typeface="Aparajita" panose="020B0604020202020204" pitchFamily="34" charset="0"/>
                <a:cs typeface="Aparajita" panose="020B0604020202020204" pitchFamily="34" charset="0"/>
              </a:rPr>
              <a:t>NS)</a:t>
            </a:r>
          </a:p>
        </p:txBody>
      </p:sp>
      <p:sp>
        <p:nvSpPr>
          <p:cNvPr id="9" name="Oval Callout 8"/>
          <p:cNvSpPr/>
          <p:nvPr/>
        </p:nvSpPr>
        <p:spPr>
          <a:xfrm>
            <a:off x="917227" y="1803065"/>
            <a:ext cx="7769226" cy="2088232"/>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i="1" dirty="0" smtClean="0">
                <a:latin typeface="Aparajita" panose="020B0604020202020204" pitchFamily="34" charset="0"/>
                <a:cs typeface="Aparajita" panose="020B0604020202020204" pitchFamily="34" charset="0"/>
              </a:rPr>
              <a:t>Repeat testing</a:t>
            </a:r>
          </a:p>
          <a:p>
            <a:pPr algn="ctr"/>
            <a:r>
              <a:rPr lang="en-GB" sz="2400" b="1" i="1" dirty="0" smtClean="0">
                <a:latin typeface="Aparajita" panose="020B0604020202020204" pitchFamily="34" charset="0"/>
                <a:cs typeface="Aparajita" panose="020B0604020202020204" pitchFamily="34" charset="0"/>
              </a:rPr>
              <a:t>‘two </a:t>
            </a:r>
            <a:r>
              <a:rPr lang="en-GB" sz="2400" b="1" i="1" dirty="0">
                <a:latin typeface="Aparajita" panose="020B0604020202020204" pitchFamily="34" charset="0"/>
                <a:cs typeface="Aparajita" panose="020B0604020202020204" pitchFamily="34" charset="0"/>
              </a:rPr>
              <a:t>weeks after I’d quit smoking I went in to see her again and I did the same test and the result came up as a zero…. honestly I’ve, I’ve never been that </a:t>
            </a:r>
            <a:r>
              <a:rPr lang="en-GB" sz="2400" b="1" i="1" dirty="0" smtClean="0">
                <a:latin typeface="Aparajita" panose="020B0604020202020204" pitchFamily="34" charset="0"/>
                <a:cs typeface="Aparajita" panose="020B0604020202020204" pitchFamily="34" charset="0"/>
              </a:rPr>
              <a:t>thrilled’</a:t>
            </a:r>
            <a:r>
              <a:rPr lang="en-GB" sz="2400" b="1" dirty="0" smtClean="0">
                <a:latin typeface="Aparajita" panose="020B0604020202020204" pitchFamily="34" charset="0"/>
                <a:cs typeface="Aparajita" panose="020B0604020202020204" pitchFamily="34" charset="0"/>
              </a:rPr>
              <a:t> (Site A </a:t>
            </a:r>
            <a:r>
              <a:rPr lang="en-GB" sz="2400" b="1" dirty="0">
                <a:latin typeface="Aparajita" panose="020B0604020202020204" pitchFamily="34" charset="0"/>
                <a:cs typeface="Aparajita" panose="020B0604020202020204" pitchFamily="34" charset="0"/>
              </a:rPr>
              <a:t>PW12 NS)</a:t>
            </a:r>
          </a:p>
          <a:p>
            <a:r>
              <a:rPr lang="en-GB" sz="2400" b="1" dirty="0"/>
              <a:t> </a:t>
            </a:r>
          </a:p>
        </p:txBody>
      </p:sp>
      <p:sp>
        <p:nvSpPr>
          <p:cNvPr id="10" name="Oval Callout 9"/>
          <p:cNvSpPr/>
          <p:nvPr/>
        </p:nvSpPr>
        <p:spPr>
          <a:xfrm>
            <a:off x="893241" y="1623045"/>
            <a:ext cx="7769226" cy="2448272"/>
          </a:xfrm>
          <a:prstGeom prst="wedgeEllipseCallout">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sz="2400" b="1" i="1" dirty="0" smtClean="0">
              <a:latin typeface="Aparajita" panose="020B0604020202020204" pitchFamily="34" charset="0"/>
              <a:cs typeface="Aparajita" panose="020B0604020202020204" pitchFamily="34" charset="0"/>
            </a:endParaRPr>
          </a:p>
          <a:p>
            <a:pPr algn="ctr"/>
            <a:r>
              <a:rPr lang="en-GB" sz="2400" b="1" i="1" dirty="0">
                <a:latin typeface="Aparajita" panose="020B0604020202020204" pitchFamily="34" charset="0"/>
                <a:cs typeface="Aparajita" panose="020B0604020202020204" pitchFamily="34" charset="0"/>
              </a:rPr>
              <a:t>But see when it goes up it’s horrible, but even if it only goes up a couple, my mum still smokes, so like if she is having a fag I don’t go near her anymore, but she used to smoke in the house and now she doesn’t she smokes outside</a:t>
            </a:r>
            <a:r>
              <a:rPr lang="en-GB" sz="2400" b="1" dirty="0">
                <a:latin typeface="Aparajita" panose="020B0604020202020204" pitchFamily="34" charset="0"/>
                <a:cs typeface="Aparajita" panose="020B0604020202020204" pitchFamily="34" charset="0"/>
              </a:rPr>
              <a:t>. </a:t>
            </a:r>
            <a:r>
              <a:rPr lang="en-GB" sz="2400" b="1" dirty="0" smtClean="0">
                <a:latin typeface="Aparajita" panose="020B0604020202020204" pitchFamily="34" charset="0"/>
                <a:cs typeface="Aparajita" panose="020B0604020202020204" pitchFamily="34" charset="0"/>
              </a:rPr>
              <a:t>(Site A </a:t>
            </a:r>
            <a:r>
              <a:rPr lang="en-GB" sz="2400" b="1" dirty="0">
                <a:latin typeface="Aparajita" panose="020B0604020202020204" pitchFamily="34" charset="0"/>
                <a:cs typeface="Aparajita" panose="020B0604020202020204" pitchFamily="34" charset="0"/>
              </a:rPr>
              <a:t>P17 NS)</a:t>
            </a:r>
          </a:p>
          <a:p>
            <a:pPr algn="ctr"/>
            <a:r>
              <a:rPr lang="en-GB" sz="2400" b="1" dirty="0">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19039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idx="4294967295"/>
          </p:nvPr>
        </p:nvSpPr>
        <p:spPr>
          <a:xfrm>
            <a:off x="457200" y="274638"/>
            <a:ext cx="8229600" cy="922114"/>
          </a:xfrm>
        </p:spPr>
        <p:txBody>
          <a:bodyPr/>
          <a:lstStyle/>
          <a:p>
            <a:pPr eaLnBrk="1" hangingPunct="1"/>
            <a:r>
              <a:rPr lang="en-GB" b="1" dirty="0" smtClean="0"/>
              <a:t>Conclusion &amp; Next Steps</a:t>
            </a:r>
          </a:p>
        </p:txBody>
      </p:sp>
      <p:sp>
        <p:nvSpPr>
          <p:cNvPr id="17410" name="Content Placeholder 1"/>
          <p:cNvSpPr>
            <a:spLocks noGrp="1"/>
          </p:cNvSpPr>
          <p:nvPr>
            <p:ph idx="4294967295"/>
          </p:nvPr>
        </p:nvSpPr>
        <p:spPr>
          <a:xfrm>
            <a:off x="467544" y="1268760"/>
            <a:ext cx="8229600" cy="4525963"/>
          </a:xfrm>
        </p:spPr>
        <p:txBody>
          <a:bodyPr/>
          <a:lstStyle/>
          <a:p>
            <a:pPr marL="0" indent="0" eaLnBrk="1" hangingPunct="1">
              <a:lnSpc>
                <a:spcPct val="80000"/>
              </a:lnSpc>
              <a:buNone/>
            </a:pPr>
            <a:r>
              <a:rPr lang="en-GB" sz="2800" b="1" dirty="0" smtClean="0"/>
              <a:t>Conclusion</a:t>
            </a:r>
          </a:p>
          <a:p>
            <a:pPr eaLnBrk="1" hangingPunct="1">
              <a:lnSpc>
                <a:spcPct val="80000"/>
              </a:lnSpc>
            </a:pPr>
            <a:r>
              <a:rPr lang="en-GB" sz="2800" dirty="0" smtClean="0"/>
              <a:t>Interventions must take account of interplay between the individual, interpersonal and environmental aspects of women’s lives</a:t>
            </a:r>
          </a:p>
          <a:p>
            <a:pPr marL="0" indent="0" eaLnBrk="1" hangingPunct="1">
              <a:lnSpc>
                <a:spcPct val="80000"/>
              </a:lnSpc>
              <a:buNone/>
            </a:pPr>
            <a:endParaRPr lang="en-GB" sz="2800" b="1" dirty="0" smtClean="0"/>
          </a:p>
          <a:p>
            <a:pPr marL="0" indent="0" eaLnBrk="1" hangingPunct="1">
              <a:lnSpc>
                <a:spcPct val="80000"/>
              </a:lnSpc>
              <a:buNone/>
            </a:pPr>
            <a:r>
              <a:rPr lang="en-GB" sz="2800" b="1" dirty="0" smtClean="0"/>
              <a:t>Next Steps</a:t>
            </a:r>
          </a:p>
          <a:p>
            <a:pPr eaLnBrk="1" hangingPunct="1">
              <a:lnSpc>
                <a:spcPct val="80000"/>
              </a:lnSpc>
            </a:pPr>
            <a:r>
              <a:rPr lang="en-GB" sz="2800" dirty="0" smtClean="0"/>
              <a:t>Compare and contrast with  partners and healthcare professional findings</a:t>
            </a:r>
          </a:p>
          <a:p>
            <a:pPr eaLnBrk="1" hangingPunct="1"/>
            <a:r>
              <a:rPr lang="en-GB" sz="2800" dirty="0" smtClean="0"/>
              <a:t>Inform recommendations for practice</a:t>
            </a:r>
          </a:p>
          <a:p>
            <a:pPr eaLnBrk="1" hangingPunct="1"/>
            <a:r>
              <a:rPr lang="en-GB" sz="2800" dirty="0" smtClean="0"/>
              <a:t>Consider development of proposals for interventions that can be tested in future</a:t>
            </a:r>
          </a:p>
        </p:txBody>
      </p:sp>
      <p:sp>
        <p:nvSpPr>
          <p:cNvPr id="17411"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spTree>
    <p:extLst>
      <p:ext uri="{BB962C8B-B14F-4D97-AF65-F5344CB8AC3E}">
        <p14:creationId xmlns:p14="http://schemas.microsoft.com/office/powerpoint/2010/main" val="755148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idx="4294967295"/>
          </p:nvPr>
        </p:nvSpPr>
        <p:spPr/>
        <p:txBody>
          <a:bodyPr/>
          <a:lstStyle/>
          <a:p>
            <a:pPr eaLnBrk="1" hangingPunct="1"/>
            <a:r>
              <a:rPr lang="en-GB" b="1" smtClean="0"/>
              <a:t>Background &amp; Aims</a:t>
            </a:r>
          </a:p>
        </p:txBody>
      </p:sp>
      <p:sp>
        <p:nvSpPr>
          <p:cNvPr id="17410" name="Content Placeholder 1"/>
          <p:cNvSpPr>
            <a:spLocks noGrp="1"/>
          </p:cNvSpPr>
          <p:nvPr>
            <p:ph idx="4294967295"/>
          </p:nvPr>
        </p:nvSpPr>
        <p:spPr/>
        <p:txBody>
          <a:bodyPr/>
          <a:lstStyle/>
          <a:p>
            <a:pPr marL="0" indent="0" eaLnBrk="1" hangingPunct="1">
              <a:lnSpc>
                <a:spcPct val="80000"/>
              </a:lnSpc>
              <a:buNone/>
            </a:pPr>
            <a:r>
              <a:rPr lang="en-GB" sz="2800" dirty="0" smtClean="0"/>
              <a:t>Part of larger study funded by NIHR that aims to:</a:t>
            </a:r>
          </a:p>
          <a:p>
            <a:pPr marL="0" indent="0" eaLnBrk="1" hangingPunct="1">
              <a:lnSpc>
                <a:spcPct val="50000"/>
              </a:lnSpc>
              <a:spcBef>
                <a:spcPts val="0"/>
              </a:spcBef>
              <a:buNone/>
            </a:pPr>
            <a:endParaRPr lang="en-GB" sz="2800" dirty="0" smtClean="0"/>
          </a:p>
          <a:p>
            <a:pPr eaLnBrk="1" hangingPunct="1">
              <a:lnSpc>
                <a:spcPct val="80000"/>
              </a:lnSpc>
            </a:pPr>
            <a:r>
              <a:rPr lang="en-GB" sz="2800" dirty="0" smtClean="0"/>
              <a:t>Enhance understanding of barriers and facilitators to cessation in pregnancy and after birth from 3 perspectives:</a:t>
            </a:r>
          </a:p>
          <a:p>
            <a:pPr lvl="2" eaLnBrk="1" hangingPunct="1">
              <a:buFont typeface="Arial" charset="0"/>
              <a:buChar char="‒"/>
            </a:pPr>
            <a:r>
              <a:rPr lang="en-GB" dirty="0" smtClean="0"/>
              <a:t>Pregnant women</a:t>
            </a:r>
          </a:p>
          <a:p>
            <a:pPr lvl="2" eaLnBrk="1" hangingPunct="1">
              <a:buFont typeface="Arial" charset="0"/>
              <a:buChar char="‒"/>
            </a:pPr>
            <a:r>
              <a:rPr lang="en-GB" dirty="0" smtClean="0"/>
              <a:t>Partners/significant others</a:t>
            </a:r>
          </a:p>
          <a:p>
            <a:pPr lvl="2" eaLnBrk="1" hangingPunct="1">
              <a:buFont typeface="Arial" charset="0"/>
              <a:buChar char="‒"/>
            </a:pPr>
            <a:r>
              <a:rPr lang="en-GB" dirty="0" smtClean="0"/>
              <a:t>Health care professionals</a:t>
            </a:r>
            <a:endParaRPr lang="en-GB" sz="2000" dirty="0"/>
          </a:p>
          <a:p>
            <a:pPr eaLnBrk="1" hangingPunct="1">
              <a:buFont typeface="Arial" panose="020B0604020202020204" pitchFamily="34" charset="0"/>
              <a:buChar char="•"/>
            </a:pPr>
            <a:r>
              <a:rPr lang="en-GB" sz="2800" dirty="0" smtClean="0"/>
              <a:t>To inform recommendations for practice</a:t>
            </a:r>
          </a:p>
          <a:p>
            <a:pPr eaLnBrk="1" hangingPunct="1">
              <a:buFont typeface="Arial" panose="020B0604020202020204" pitchFamily="34" charset="0"/>
              <a:buChar char="•"/>
            </a:pPr>
            <a:r>
              <a:rPr lang="en-GB" sz="2800" dirty="0" smtClean="0"/>
              <a:t>Provide foundation for development of proposals for interventions that can be tested in future</a:t>
            </a:r>
          </a:p>
        </p:txBody>
      </p:sp>
      <p:sp>
        <p:nvSpPr>
          <p:cNvPr id="17411"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468313" y="260350"/>
            <a:ext cx="8229600" cy="1143000"/>
          </a:xfrm>
        </p:spPr>
        <p:txBody>
          <a:bodyPr/>
          <a:lstStyle/>
          <a:p>
            <a:pPr eaLnBrk="1" hangingPunct="1"/>
            <a:r>
              <a:rPr lang="en-GB" b="1" dirty="0" smtClean="0"/>
              <a:t>Project Team</a:t>
            </a:r>
          </a:p>
        </p:txBody>
      </p:sp>
      <p:sp>
        <p:nvSpPr>
          <p:cNvPr id="2" name="Content Placeholder 1"/>
          <p:cNvSpPr>
            <a:spLocks noGrp="1"/>
          </p:cNvSpPr>
          <p:nvPr>
            <p:ph idx="1"/>
          </p:nvPr>
        </p:nvSpPr>
        <p:spPr/>
        <p:txBody>
          <a:bodyPr>
            <a:normAutofit/>
          </a:bodyPr>
          <a:lstStyle/>
          <a:p>
            <a:pPr marL="0" indent="0" algn="ctr" eaLnBrk="1" hangingPunct="1">
              <a:lnSpc>
                <a:spcPct val="80000"/>
              </a:lnSpc>
              <a:buNone/>
            </a:pPr>
            <a:r>
              <a:rPr lang="en-GB" sz="2600" b="1" dirty="0" smtClean="0"/>
              <a:t>Chief Investigator - Professor Linda Bauld</a:t>
            </a:r>
          </a:p>
          <a:p>
            <a:pPr marL="0" indent="0" eaLnBrk="1" hangingPunct="1">
              <a:lnSpc>
                <a:spcPct val="80000"/>
              </a:lnSpc>
              <a:buNone/>
            </a:pPr>
            <a:endParaRPr lang="en-GB" sz="3000" dirty="0" smtClean="0"/>
          </a:p>
          <a:p>
            <a:pPr marL="0" indent="0" eaLnBrk="1" hangingPunct="1">
              <a:lnSpc>
                <a:spcPct val="80000"/>
              </a:lnSpc>
              <a:buNone/>
            </a:pPr>
            <a:endParaRPr lang="en-GB" sz="3000" dirty="0" smtClean="0"/>
          </a:p>
          <a:p>
            <a:pPr marL="0" indent="0" eaLnBrk="1" hangingPunct="1">
              <a:lnSpc>
                <a:spcPct val="80000"/>
              </a:lnSpc>
              <a:buNone/>
            </a:pPr>
            <a:endParaRPr lang="en-GB" sz="3000" dirty="0"/>
          </a:p>
          <a:p>
            <a:pPr marL="0" indent="0" eaLnBrk="1" hangingPunct="1">
              <a:lnSpc>
                <a:spcPct val="80000"/>
              </a:lnSpc>
              <a:buNone/>
            </a:pPr>
            <a:endParaRPr lang="en-GB" sz="3000" dirty="0" smtClean="0"/>
          </a:p>
          <a:p>
            <a:pPr marL="0" indent="0" eaLnBrk="1" hangingPunct="1">
              <a:lnSpc>
                <a:spcPct val="80000"/>
              </a:lnSpc>
              <a:buNone/>
            </a:pPr>
            <a:endParaRPr lang="en-GB" sz="3000" dirty="0"/>
          </a:p>
          <a:p>
            <a:pPr marL="0" indent="0" eaLnBrk="1" hangingPunct="1">
              <a:lnSpc>
                <a:spcPct val="80000"/>
              </a:lnSpc>
              <a:buNone/>
            </a:pPr>
            <a:endParaRPr lang="en-GB" sz="3000" dirty="0" smtClean="0"/>
          </a:p>
          <a:p>
            <a:pPr marL="0" indent="0" algn="ctr" eaLnBrk="1" hangingPunct="1">
              <a:lnSpc>
                <a:spcPct val="80000"/>
              </a:lnSpc>
              <a:buNone/>
            </a:pPr>
            <a:r>
              <a:rPr lang="en-GB" sz="2000" dirty="0" smtClean="0"/>
              <a:t>NO CONFLICTS OF INTEREST</a:t>
            </a:r>
          </a:p>
          <a:p>
            <a:pPr marL="0" indent="0" algn="ctr" eaLnBrk="1" hangingPunct="1">
              <a:lnSpc>
                <a:spcPct val="80000"/>
              </a:lnSpc>
              <a:buNone/>
            </a:pPr>
            <a:endParaRPr lang="en-GB" sz="2000" dirty="0"/>
          </a:p>
          <a:p>
            <a:pPr marL="0" indent="0" algn="ctr" eaLnBrk="1" hangingPunct="1">
              <a:lnSpc>
                <a:spcPct val="80000"/>
              </a:lnSpc>
              <a:buNone/>
            </a:pPr>
            <a:r>
              <a:rPr lang="en-GB" sz="2000" dirty="0" smtClean="0"/>
              <a:t>THANK-YOU</a:t>
            </a:r>
          </a:p>
          <a:p>
            <a:pPr marL="0" indent="0" algn="ctr" eaLnBrk="1" hangingPunct="1">
              <a:lnSpc>
                <a:spcPct val="80000"/>
              </a:lnSpc>
              <a:buNone/>
            </a:pPr>
            <a:r>
              <a:rPr lang="en-GB" sz="2000" dirty="0" smtClean="0"/>
              <a:t>(l.a.sinclair@stir.ac.uk)</a:t>
            </a:r>
            <a:endParaRPr lang="en-GB" sz="2000" dirty="0"/>
          </a:p>
          <a:p>
            <a:pPr marL="0" indent="0" eaLnBrk="1" hangingPunct="1">
              <a:lnSpc>
                <a:spcPct val="80000"/>
              </a:lnSpc>
              <a:buNone/>
            </a:pPr>
            <a:endParaRPr lang="en-GB" sz="3000" dirty="0" smtClean="0"/>
          </a:p>
          <a:p>
            <a:pPr marL="0" indent="0" eaLnBrk="1" hangingPunct="1">
              <a:lnSpc>
                <a:spcPct val="80000"/>
              </a:lnSpc>
              <a:buNone/>
            </a:pPr>
            <a:endParaRPr lang="en-GB" sz="3000" dirty="0" smtClean="0"/>
          </a:p>
          <a:p>
            <a:pPr eaLnBrk="1" hangingPunct="1">
              <a:lnSpc>
                <a:spcPct val="80000"/>
              </a:lnSpc>
            </a:pPr>
            <a:endParaRPr lang="en-GB" sz="3000" dirty="0" smtClean="0"/>
          </a:p>
        </p:txBody>
      </p:sp>
      <p:sp>
        <p:nvSpPr>
          <p:cNvPr id="30723"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sp>
        <p:nvSpPr>
          <p:cNvPr id="5" name="TextBox 5"/>
          <p:cNvSpPr txBox="1">
            <a:spLocks noChangeArrowheads="1"/>
          </p:cNvSpPr>
          <p:nvPr/>
        </p:nvSpPr>
        <p:spPr bwMode="auto">
          <a:xfrm>
            <a:off x="1079500" y="3213100"/>
            <a:ext cx="698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2200" dirty="0" smtClean="0">
                <a:latin typeface="Calibri" pitchFamily="34" charset="0"/>
              </a:rPr>
              <a:t>Dorothy </a:t>
            </a:r>
            <a:r>
              <a:rPr lang="en-GB" altLang="en-US" sz="2200" dirty="0" err="1">
                <a:latin typeface="Calibri" pitchFamily="34" charset="0"/>
              </a:rPr>
              <a:t>McCaughan</a:t>
            </a:r>
            <a:endParaRPr lang="en-GB" altLang="en-US" sz="2200" dirty="0">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8775019"/>
              </p:ext>
            </p:extLst>
          </p:nvPr>
        </p:nvGraphicFramePr>
        <p:xfrm>
          <a:off x="683568" y="1938030"/>
          <a:ext cx="7704855" cy="2336780"/>
        </p:xfrm>
        <a:graphic>
          <a:graphicData uri="http://schemas.openxmlformats.org/drawingml/2006/table">
            <a:tbl>
              <a:tblPr firstRow="1" bandRow="1">
                <a:tableStyleId>{5C22544A-7EE6-4342-B048-85BDC9FD1C3A}</a:tableStyleId>
              </a:tblPr>
              <a:tblGrid>
                <a:gridCol w="2520280"/>
                <a:gridCol w="2664296"/>
                <a:gridCol w="2520279"/>
              </a:tblGrid>
              <a:tr h="853420">
                <a:tc>
                  <a:txBody>
                    <a:bodyPr/>
                    <a:lstStyle/>
                    <a:p>
                      <a:r>
                        <a:rPr lang="en-GB" dirty="0" smtClean="0"/>
                        <a:t>University of Stirling</a:t>
                      </a:r>
                      <a:endParaRPr lang="en-GB" dirty="0"/>
                    </a:p>
                  </a:txBody>
                  <a:tcPr/>
                </a:tc>
                <a:tc>
                  <a:txBody>
                    <a:bodyPr/>
                    <a:lstStyle/>
                    <a:p>
                      <a:r>
                        <a:rPr lang="en-GB" dirty="0" smtClean="0"/>
                        <a:t>University of York</a:t>
                      </a:r>
                      <a:endParaRPr lang="en-GB" dirty="0"/>
                    </a:p>
                  </a:txBody>
                  <a:tcPr/>
                </a:tc>
                <a:tc>
                  <a:txBody>
                    <a:bodyPr/>
                    <a:lstStyle/>
                    <a:p>
                      <a:r>
                        <a:rPr lang="en-GB" dirty="0" smtClean="0"/>
                        <a:t>University of Cambridge</a:t>
                      </a:r>
                      <a:endParaRPr lang="en-GB" dirty="0"/>
                    </a:p>
                  </a:txBody>
                  <a:tcPr/>
                </a:tc>
              </a:tr>
              <a:tr h="370840">
                <a:tc>
                  <a:txBody>
                    <a:bodyPr/>
                    <a:lstStyle/>
                    <a:p>
                      <a:r>
                        <a:rPr lang="en-GB" dirty="0" smtClean="0"/>
                        <a:t>Dr Allison Ford</a:t>
                      </a:r>
                      <a:endParaRPr lang="en-GB" dirty="0"/>
                    </a:p>
                  </a:txBody>
                  <a:tcPr/>
                </a:tc>
                <a:tc>
                  <a:txBody>
                    <a:bodyPr/>
                    <a:lstStyle/>
                    <a:p>
                      <a:r>
                        <a:rPr lang="en-GB" dirty="0" smtClean="0"/>
                        <a:t>Professor Hilary Graham</a:t>
                      </a:r>
                    </a:p>
                  </a:txBody>
                  <a:tcPr/>
                </a:tc>
                <a:tc>
                  <a:txBody>
                    <a:bodyPr/>
                    <a:lstStyle/>
                    <a:p>
                      <a:r>
                        <a:rPr lang="en-GB" dirty="0" smtClean="0"/>
                        <a:t>Dr Felix Naughton</a:t>
                      </a:r>
                    </a:p>
                  </a:txBody>
                  <a:tcPr/>
                </a:tc>
              </a:tr>
              <a:tr h="370840">
                <a:tc>
                  <a:txBody>
                    <a:bodyPr/>
                    <a:lstStyle/>
                    <a:p>
                      <a:r>
                        <a:rPr lang="en-GB" dirty="0" smtClean="0"/>
                        <a:t>Lesley Sinclair</a:t>
                      </a:r>
                      <a:endParaRPr lang="en-GB" dirty="0"/>
                    </a:p>
                  </a:txBody>
                  <a:tcPr/>
                </a:tc>
                <a:tc>
                  <a:txBody>
                    <a:bodyPr/>
                    <a:lstStyle/>
                    <a:p>
                      <a:r>
                        <a:rPr lang="en-GB" dirty="0" smtClean="0"/>
                        <a:t>Dr Kate </a:t>
                      </a:r>
                      <a:r>
                        <a:rPr lang="en-GB" dirty="0" err="1" smtClean="0"/>
                        <a:t>Flemming</a:t>
                      </a:r>
                      <a:endParaRPr lang="en-GB" dirty="0" smtClean="0"/>
                    </a:p>
                  </a:txBody>
                  <a:tcPr/>
                </a:tc>
                <a:tc>
                  <a:txBody>
                    <a:bodyPr/>
                    <a:lstStyle/>
                    <a:p>
                      <a:r>
                        <a:rPr lang="en-GB" dirty="0" smtClean="0"/>
                        <a:t>Sarah Hopewell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Kathyrn</a:t>
                      </a:r>
                      <a:r>
                        <a:rPr lang="en-GB" dirty="0" smtClean="0"/>
                        <a:t> Angus</a:t>
                      </a:r>
                      <a:endParaRPr lang="en-GB" dirty="0"/>
                    </a:p>
                  </a:txBody>
                  <a:tcPr/>
                </a:tc>
                <a:tc>
                  <a:txBody>
                    <a:bodyPr/>
                    <a:lstStyle/>
                    <a:p>
                      <a:r>
                        <a:rPr lang="en-GB" dirty="0" smtClean="0"/>
                        <a:t>Dorothy </a:t>
                      </a:r>
                      <a:r>
                        <a:rPr lang="en-GB" dirty="0" err="1" smtClean="0"/>
                        <a:t>McCaughan</a:t>
                      </a:r>
                      <a:endParaRPr lang="en-GB" dirty="0" smtClean="0"/>
                    </a:p>
                  </a:txBody>
                  <a:tcPr/>
                </a:tc>
                <a:tc>
                  <a:txBody>
                    <a:bodyPr/>
                    <a:lstStyle/>
                    <a:p>
                      <a:endParaRPr lang="en-GB"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Jennifer McKell</a:t>
                      </a:r>
                      <a:endParaRPr lang="en-GB" dirty="0"/>
                    </a:p>
                  </a:txBody>
                  <a:tcPr/>
                </a:tc>
                <a:tc>
                  <a:txBody>
                    <a:bodyPr/>
                    <a:lstStyle/>
                    <a:p>
                      <a:endParaRPr lang="en-GB" dirty="0" smtClean="0"/>
                    </a:p>
                  </a:txBody>
                  <a:tcPr/>
                </a:tc>
                <a:tc>
                  <a:txBody>
                    <a:bodyPr/>
                    <a:lstStyle/>
                    <a:p>
                      <a:endParaRPr lang="en-GB" dirty="0" smtClean="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8313" y="115888"/>
            <a:ext cx="8229600" cy="792162"/>
          </a:xfrm>
        </p:spPr>
        <p:txBody>
          <a:bodyPr/>
          <a:lstStyle/>
          <a:p>
            <a:pPr eaLnBrk="1" hangingPunct="1"/>
            <a:r>
              <a:rPr lang="en-GB" b="1" dirty="0" smtClean="0"/>
              <a:t>Larger Study Components</a:t>
            </a:r>
          </a:p>
        </p:txBody>
      </p:sp>
      <p:graphicFrame>
        <p:nvGraphicFramePr>
          <p:cNvPr id="19582" name="Group 126"/>
          <p:cNvGraphicFramePr>
            <a:graphicFrameLocks noGrp="1"/>
          </p:cNvGraphicFramePr>
          <p:nvPr>
            <p:ph idx="1"/>
          </p:nvPr>
        </p:nvGraphicFramePr>
        <p:xfrm>
          <a:off x="611188" y="1125538"/>
          <a:ext cx="7921625" cy="4751388"/>
        </p:xfrm>
        <a:graphic>
          <a:graphicData uri="http://schemas.openxmlformats.org/drawingml/2006/table">
            <a:tbl>
              <a:tblPr/>
              <a:tblGrid>
                <a:gridCol w="1747837"/>
                <a:gridCol w="2873375"/>
                <a:gridCol w="3300413"/>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Systematic Reviews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(Qualitative Studies) </a:t>
                      </a:r>
                      <a:endParaRPr kumimoji="0" lang="en-GB"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Exploratory Studies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(2 sites)</a:t>
                      </a:r>
                      <a:endParaRPr kumimoji="0" lang="en-GB"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5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Pregnant Women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38 studies in 42 papers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Barriers &amp; facilitators not fixed/mutually exclusive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41 women continue to smoke/recently stopped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10 post-partum women  </a:t>
                      </a:r>
                      <a:endParaRPr kumimoji="0" lang="en-GB"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85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Partners/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Significant Others</a:t>
                      </a:r>
                      <a:endParaRPr kumimoji="0" lang="en-GB"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9 studies in 14 papers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Perspective of partners under-researched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32 partners/significant others living with pregnant women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 </a:t>
                      </a:r>
                      <a:endParaRPr kumimoji="0" lang="en-GB"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9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Health Care Professionals</a:t>
                      </a:r>
                      <a:endParaRPr kumimoji="0" lang="en-GB"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8 studies in 9 papers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Organisational context &amp; lack of knowledge/skills act as barriers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cs typeface="Arial" charset="0"/>
                        </a:rPr>
                        <a:t>48 health care professionals involved in care of pregnant women</a:t>
                      </a:r>
                      <a:endParaRPr kumimoji="0" lang="en-GB"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Oval 2"/>
          <p:cNvSpPr/>
          <p:nvPr/>
        </p:nvSpPr>
        <p:spPr>
          <a:xfrm>
            <a:off x="5076825" y="1628775"/>
            <a:ext cx="3024188" cy="10080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GB" sz="3600" b="1">
                <a:latin typeface="Calibri" pitchFamily="34" charset="0"/>
              </a:rPr>
              <a:t>Exploratory Study with Pregnant Women</a:t>
            </a:r>
            <a:r>
              <a:rPr lang="en-GB" sz="4400" b="1">
                <a:latin typeface="Calibri" pitchFamily="34" charset="0"/>
              </a:rPr>
              <a:t> </a:t>
            </a:r>
          </a:p>
        </p:txBody>
      </p:sp>
      <p:sp>
        <p:nvSpPr>
          <p:cNvPr id="21506" name="Content Placeholder 1"/>
          <p:cNvSpPr txBox="1">
            <a:spLocks/>
          </p:cNvSpPr>
          <p:nvPr/>
        </p:nvSpPr>
        <p:spPr bwMode="auto">
          <a:xfrm>
            <a:off x="468313" y="1125538"/>
            <a:ext cx="8229600" cy="4741862"/>
          </a:xfrm>
          <a:prstGeom prst="rect">
            <a:avLst/>
          </a:prstGeom>
          <a:noFill/>
          <a:ln w="9525">
            <a:noFill/>
            <a:miter lim="800000"/>
            <a:headEnd/>
            <a:tailEnd/>
          </a:ln>
        </p:spPr>
        <p:txBody>
          <a:bodyPr/>
          <a:lstStyle/>
          <a:p>
            <a:pPr>
              <a:spcBef>
                <a:spcPct val="20000"/>
              </a:spcBef>
              <a:buFont typeface="Arial" charset="0"/>
              <a:buNone/>
            </a:pPr>
            <a:r>
              <a:rPr lang="en-GB" sz="2200" b="1" dirty="0">
                <a:latin typeface="Calibri" pitchFamily="34" charset="0"/>
              </a:rPr>
              <a:t>Objectives:</a:t>
            </a:r>
            <a:endParaRPr lang="en-GB" dirty="0">
              <a:latin typeface="Calibri" pitchFamily="34" charset="0"/>
            </a:endParaRPr>
          </a:p>
          <a:p>
            <a:pPr marL="742950" lvl="1" indent="-285750">
              <a:spcBef>
                <a:spcPct val="20000"/>
              </a:spcBef>
              <a:buFont typeface="Arial" charset="0"/>
              <a:buChar char="•"/>
            </a:pPr>
            <a:r>
              <a:rPr lang="en-GB" dirty="0">
                <a:latin typeface="Calibri" pitchFamily="34" charset="0"/>
              </a:rPr>
              <a:t>Identify common barriers and facilitators to smoking cessation in pregnancy</a:t>
            </a:r>
          </a:p>
          <a:p>
            <a:pPr marL="742950" lvl="1" indent="-285750">
              <a:spcBef>
                <a:spcPct val="20000"/>
              </a:spcBef>
              <a:buFont typeface="Arial" charset="0"/>
              <a:buChar char="•"/>
            </a:pPr>
            <a:r>
              <a:rPr lang="en-GB" dirty="0">
                <a:latin typeface="Calibri" pitchFamily="34" charset="0"/>
              </a:rPr>
              <a:t>Identify factors that could potentially be incorporated into future interventions to aid both uptake of support and cessation </a:t>
            </a:r>
            <a:r>
              <a:rPr lang="en-GB" dirty="0"/>
              <a:t> </a:t>
            </a:r>
          </a:p>
          <a:p>
            <a:pPr>
              <a:spcBef>
                <a:spcPct val="20000"/>
              </a:spcBef>
              <a:buFont typeface="Arial" charset="0"/>
              <a:buNone/>
            </a:pPr>
            <a:r>
              <a:rPr lang="en-GB" sz="2200" b="1" dirty="0" smtClean="0">
                <a:latin typeface="Calibri" pitchFamily="34" charset="0"/>
              </a:rPr>
              <a:t>Recruitment</a:t>
            </a:r>
            <a:r>
              <a:rPr lang="en-GB" sz="2200" b="1" dirty="0">
                <a:latin typeface="Calibri" pitchFamily="34" charset="0"/>
              </a:rPr>
              <a:t>:</a:t>
            </a:r>
          </a:p>
          <a:p>
            <a:pPr marL="742950" lvl="1" indent="-285750">
              <a:spcBef>
                <a:spcPct val="20000"/>
              </a:spcBef>
              <a:buFont typeface="Arial" charset="0"/>
              <a:buChar char="•"/>
            </a:pPr>
            <a:r>
              <a:rPr lang="en-GB" dirty="0">
                <a:latin typeface="Calibri" pitchFamily="34" charset="0"/>
              </a:rPr>
              <a:t>Women recruited from 2 </a:t>
            </a:r>
            <a:r>
              <a:rPr lang="en-GB" dirty="0" smtClean="0">
                <a:latin typeface="Calibri" pitchFamily="34" charset="0"/>
              </a:rPr>
              <a:t>NHS sites </a:t>
            </a:r>
            <a:r>
              <a:rPr lang="en-GB" dirty="0">
                <a:latin typeface="Calibri" pitchFamily="34" charset="0"/>
              </a:rPr>
              <a:t>– 1 in Scotland and 1 in </a:t>
            </a:r>
            <a:r>
              <a:rPr lang="en-GB" dirty="0" smtClean="0">
                <a:latin typeface="Calibri" pitchFamily="34" charset="0"/>
              </a:rPr>
              <a:t>England</a:t>
            </a:r>
          </a:p>
          <a:p>
            <a:pPr marL="742950" lvl="1" indent="-285750">
              <a:spcBef>
                <a:spcPct val="20000"/>
              </a:spcBef>
              <a:buFont typeface="Arial" charset="0"/>
              <a:buChar char="•"/>
            </a:pPr>
            <a:r>
              <a:rPr lang="en-GB" dirty="0">
                <a:latin typeface="Calibri" pitchFamily="34" charset="0"/>
              </a:rPr>
              <a:t>Differences in service configuration / recruitment methods between sites </a:t>
            </a:r>
          </a:p>
          <a:p>
            <a:pPr marL="742950" lvl="1" indent="-285750">
              <a:spcBef>
                <a:spcPct val="20000"/>
              </a:spcBef>
              <a:buFont typeface="Arial" charset="0"/>
              <a:buChar char="•"/>
            </a:pPr>
            <a:r>
              <a:rPr lang="en-GB" dirty="0" smtClean="0">
                <a:latin typeface="Calibri" pitchFamily="34" charset="0"/>
              </a:rPr>
              <a:t>Inclusion criteria: self-reported smoker at maternity booking</a:t>
            </a:r>
            <a:endParaRPr lang="en-GB" dirty="0">
              <a:latin typeface="Calibri" pitchFamily="34" charset="0"/>
            </a:endParaRPr>
          </a:p>
          <a:p>
            <a:pPr>
              <a:spcBef>
                <a:spcPct val="20000"/>
              </a:spcBef>
              <a:buFont typeface="Arial" charset="0"/>
              <a:buNone/>
            </a:pPr>
            <a:r>
              <a:rPr lang="en-GB" sz="2200" b="1" dirty="0" smtClean="0">
                <a:latin typeface="Calibri" pitchFamily="34" charset="0"/>
              </a:rPr>
              <a:t>Interviews</a:t>
            </a:r>
            <a:r>
              <a:rPr lang="en-GB" sz="2200" b="1" dirty="0">
                <a:latin typeface="Calibri" pitchFamily="34" charset="0"/>
              </a:rPr>
              <a:t>:</a:t>
            </a:r>
            <a:endParaRPr lang="en-GB" sz="2200" dirty="0">
              <a:latin typeface="Calibri" pitchFamily="34" charset="0"/>
            </a:endParaRPr>
          </a:p>
          <a:p>
            <a:pPr marL="742950" lvl="1" indent="-285750">
              <a:spcBef>
                <a:spcPct val="20000"/>
              </a:spcBef>
              <a:buFont typeface="Arial" charset="0"/>
              <a:buChar char="•"/>
            </a:pPr>
            <a:r>
              <a:rPr lang="en-GB" dirty="0">
                <a:latin typeface="Calibri" pitchFamily="34" charset="0"/>
              </a:rPr>
              <a:t>Fieldwork conducted Nov-13 </a:t>
            </a:r>
            <a:r>
              <a:rPr lang="en-GB" dirty="0" smtClean="0">
                <a:latin typeface="Calibri" pitchFamily="34" charset="0"/>
              </a:rPr>
              <a:t>to </a:t>
            </a:r>
            <a:r>
              <a:rPr lang="en-GB" dirty="0">
                <a:latin typeface="Calibri" pitchFamily="34" charset="0"/>
              </a:rPr>
              <a:t>Sep-14</a:t>
            </a:r>
            <a:r>
              <a:rPr lang="en-GB" dirty="0"/>
              <a:t> </a:t>
            </a:r>
          </a:p>
          <a:p>
            <a:pPr marL="742950" lvl="1" indent="-285750">
              <a:spcBef>
                <a:spcPct val="20000"/>
              </a:spcBef>
              <a:buFont typeface="Arial" charset="0"/>
              <a:buChar char="•"/>
            </a:pPr>
            <a:r>
              <a:rPr lang="en-GB" dirty="0">
                <a:latin typeface="Calibri" pitchFamily="34" charset="0"/>
              </a:rPr>
              <a:t>Face-to-face </a:t>
            </a:r>
            <a:r>
              <a:rPr lang="en-GB" dirty="0" smtClean="0">
                <a:latin typeface="Calibri" pitchFamily="34" charset="0"/>
              </a:rPr>
              <a:t>depth interview </a:t>
            </a:r>
            <a:r>
              <a:rPr lang="en-GB" dirty="0">
                <a:latin typeface="Calibri" pitchFamily="34" charset="0"/>
              </a:rPr>
              <a:t>in woman’s home - 30 </a:t>
            </a:r>
            <a:r>
              <a:rPr lang="en-GB" dirty="0" err="1">
                <a:latin typeface="Calibri" pitchFamily="34" charset="0"/>
              </a:rPr>
              <a:t>mins</a:t>
            </a:r>
            <a:r>
              <a:rPr lang="en-GB" dirty="0">
                <a:latin typeface="Calibri" pitchFamily="34" charset="0"/>
              </a:rPr>
              <a:t> to over an hour</a:t>
            </a:r>
          </a:p>
          <a:p>
            <a:pPr marL="742950" lvl="1" indent="-285750">
              <a:spcBef>
                <a:spcPct val="20000"/>
              </a:spcBef>
              <a:buFont typeface="Arial" charset="0"/>
              <a:buChar char="•"/>
            </a:pPr>
            <a:r>
              <a:rPr lang="en-GB" dirty="0">
                <a:latin typeface="Calibri" pitchFamily="34" charset="0"/>
              </a:rPr>
              <a:t>Informed consent obtained </a:t>
            </a:r>
            <a:r>
              <a:rPr lang="en-GB" dirty="0" smtClean="0">
                <a:latin typeface="Calibri" pitchFamily="34" charset="0"/>
              </a:rPr>
              <a:t>prior to </a:t>
            </a:r>
            <a:r>
              <a:rPr lang="en-GB" dirty="0">
                <a:latin typeface="Calibri" pitchFamily="34" charset="0"/>
              </a:rPr>
              <a:t>interview</a:t>
            </a:r>
          </a:p>
          <a:p>
            <a:pPr marL="742950" lvl="1" indent="-285750">
              <a:spcBef>
                <a:spcPct val="20000"/>
              </a:spcBef>
              <a:buFont typeface="Arial" charset="0"/>
              <a:buChar char="•"/>
            </a:pPr>
            <a:r>
              <a:rPr lang="en-GB" dirty="0">
                <a:latin typeface="Calibri" pitchFamily="34" charset="0"/>
              </a:rPr>
              <a:t>Ethical approval obtained from </a:t>
            </a:r>
            <a:r>
              <a:rPr lang="en-GB" dirty="0" smtClean="0">
                <a:latin typeface="Calibri" pitchFamily="34" charset="0"/>
              </a:rPr>
              <a:t>NRES</a:t>
            </a:r>
            <a:endParaRPr lang="en-GB" dirty="0">
              <a:latin typeface="Calibri" pitchFamily="34" charset="0"/>
            </a:endParaRPr>
          </a:p>
        </p:txBody>
      </p:sp>
      <p:sp>
        <p:nvSpPr>
          <p:cNvPr id="21507"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GB" sz="4400" b="1">
                <a:latin typeface="Calibri" pitchFamily="34" charset="0"/>
              </a:rPr>
              <a:t>Sample Characteristics</a:t>
            </a:r>
          </a:p>
        </p:txBody>
      </p:sp>
      <p:sp>
        <p:nvSpPr>
          <p:cNvPr id="23554"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2605" name="Group 77"/>
          <p:cNvGraphicFramePr>
            <a:graphicFrameLocks noGrp="1"/>
          </p:cNvGraphicFramePr>
          <p:nvPr>
            <p:extLst>
              <p:ext uri="{D42A27DB-BD31-4B8C-83A1-F6EECF244321}">
                <p14:modId xmlns:p14="http://schemas.microsoft.com/office/powerpoint/2010/main" val="654742053"/>
              </p:ext>
            </p:extLst>
          </p:nvPr>
        </p:nvGraphicFramePr>
        <p:xfrm>
          <a:off x="827584" y="2348880"/>
          <a:ext cx="6904037" cy="3364992"/>
        </p:xfrm>
        <a:graphic>
          <a:graphicData uri="http://schemas.openxmlformats.org/drawingml/2006/table">
            <a:tbl>
              <a:tblPr/>
              <a:tblGrid>
                <a:gridCol w="1855787"/>
                <a:gridCol w="1871663"/>
                <a:gridCol w="1308100"/>
                <a:gridCol w="1868487"/>
              </a:tblGrid>
              <a:tr h="571500">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Age</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Mean (Range)</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26 (16-42) </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Under 25 yrs</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44% (18)</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25yrs or over</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56% (23)</a:t>
                      </a:r>
                    </a:p>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2763">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 Deprivation (IMD)</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Most Deprived</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 (20)</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Scottish Site</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71% (15) </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English Site</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25% (5)</a:t>
                      </a:r>
                    </a:p>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6088">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Gestation</a:t>
                      </a:r>
                    </a:p>
                    <a:p>
                      <a:pPr marL="0" marR="0" lvl="0" indent="0" algn="l" defTabSz="914400" rtl="0" eaLnBrk="0" fontAlgn="base" latinLnBrk="0" hangingPunct="0">
                        <a:lnSpc>
                          <a:spcPct val="115000"/>
                        </a:lnSpc>
                        <a:spcBef>
                          <a:spcPct val="0"/>
                        </a:spcBef>
                        <a:spcAft>
                          <a:spcPct val="0"/>
                        </a:spcAft>
                        <a:buClrTx/>
                        <a:buSzTx/>
                        <a:buFontTx/>
                        <a:buNone/>
                        <a:tabLst/>
                      </a:pPr>
                      <a:endParaRPr kumimoji="0" lang="en-GB"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Mean (Range)</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19 weeks (12-29)</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6088">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Smoking Status</a:t>
                      </a:r>
                    </a:p>
                    <a:p>
                      <a:pPr marL="0" marR="0" lvl="0" indent="0" algn="l" defTabSz="914400" rtl="0" eaLnBrk="0" fontAlgn="base" latinLnBrk="0" hangingPunct="0">
                        <a:lnSpc>
                          <a:spcPct val="115000"/>
                        </a:lnSpc>
                        <a:spcBef>
                          <a:spcPct val="0"/>
                        </a:spcBef>
                        <a:spcAft>
                          <a:spcPct val="0"/>
                        </a:spcAft>
                        <a:buClrTx/>
                        <a:buSzTx/>
                        <a:buFontTx/>
                        <a:buNone/>
                        <a:tabLst/>
                      </a:pPr>
                      <a:endParaRPr kumimoji="0" lang="en-GB"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Smoking</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63% (26)</a:t>
                      </a: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Not Smoking</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37% (15)</a:t>
                      </a:r>
                    </a:p>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6713" marR="467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3582" name="Content Placeholder 1"/>
          <p:cNvSpPr>
            <a:spLocks/>
          </p:cNvSpPr>
          <p:nvPr/>
        </p:nvSpPr>
        <p:spPr bwMode="auto">
          <a:xfrm>
            <a:off x="445021" y="1124744"/>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GB" sz="2800" dirty="0" smtClean="0">
                <a:latin typeface="Calibri" pitchFamily="34" charset="0"/>
              </a:rPr>
              <a:t>Scottish </a:t>
            </a:r>
            <a:r>
              <a:rPr lang="en-GB" sz="2800" dirty="0">
                <a:latin typeface="Calibri" pitchFamily="34" charset="0"/>
              </a:rPr>
              <a:t>site </a:t>
            </a:r>
            <a:r>
              <a:rPr lang="en-GB" sz="2800" dirty="0" smtClean="0">
                <a:latin typeface="Calibri" pitchFamily="34" charset="0"/>
              </a:rPr>
              <a:t>n=21 – all engaged with SSS</a:t>
            </a:r>
          </a:p>
          <a:p>
            <a:pPr marL="342900" indent="-342900">
              <a:spcBef>
                <a:spcPct val="20000"/>
              </a:spcBef>
              <a:buFont typeface="Arial" charset="0"/>
              <a:buChar char="•"/>
            </a:pPr>
            <a:r>
              <a:rPr lang="en-GB" sz="2800" dirty="0" smtClean="0">
                <a:latin typeface="Calibri" pitchFamily="34" charset="0"/>
              </a:rPr>
              <a:t>English </a:t>
            </a:r>
            <a:r>
              <a:rPr lang="en-GB" sz="2800" dirty="0">
                <a:latin typeface="Calibri" pitchFamily="34" charset="0"/>
              </a:rPr>
              <a:t>site </a:t>
            </a:r>
            <a:r>
              <a:rPr lang="en-GB" sz="2800" dirty="0" smtClean="0">
                <a:latin typeface="Calibri" pitchFamily="34" charset="0"/>
              </a:rPr>
              <a:t>n=20 – 20% engaged with SSS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txBox="1">
            <a:spLocks/>
          </p:cNvSpPr>
          <p:nvPr/>
        </p:nvSpPr>
        <p:spPr bwMode="auto">
          <a:xfrm>
            <a:off x="457200" y="274638"/>
            <a:ext cx="8229600" cy="922114"/>
          </a:xfrm>
          <a:prstGeom prst="rect">
            <a:avLst/>
          </a:prstGeom>
          <a:noFill/>
          <a:ln w="9525">
            <a:noFill/>
            <a:miter lim="800000"/>
            <a:headEnd/>
            <a:tailEnd/>
          </a:ln>
        </p:spPr>
        <p:txBody>
          <a:bodyPr/>
          <a:lstStyle/>
          <a:p>
            <a:pPr algn="ctr"/>
            <a:r>
              <a:rPr lang="en-GB" sz="4400" b="1">
                <a:latin typeface="Calibri" pitchFamily="34" charset="0"/>
              </a:rPr>
              <a:t>Analysis</a:t>
            </a:r>
          </a:p>
        </p:txBody>
      </p:sp>
      <p:sp>
        <p:nvSpPr>
          <p:cNvPr id="25602"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sp>
        <p:nvSpPr>
          <p:cNvPr id="25603" name="Content Placeholder 1"/>
          <p:cNvSpPr>
            <a:spLocks/>
          </p:cNvSpPr>
          <p:nvPr/>
        </p:nvSpPr>
        <p:spPr bwMode="auto">
          <a:xfrm>
            <a:off x="437009" y="1209452"/>
            <a:ext cx="8229600" cy="4651832"/>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GB" sz="2800" dirty="0">
                <a:latin typeface="Calibri" pitchFamily="34" charset="0"/>
              </a:rPr>
              <a:t>Framework approach</a:t>
            </a:r>
          </a:p>
          <a:p>
            <a:pPr marL="342900" indent="-342900">
              <a:spcBef>
                <a:spcPct val="20000"/>
              </a:spcBef>
              <a:buFont typeface="Arial" charset="0"/>
              <a:buChar char="•"/>
            </a:pPr>
            <a:r>
              <a:rPr lang="en-GB" sz="2800" dirty="0">
                <a:latin typeface="Calibri" pitchFamily="34" charset="0"/>
              </a:rPr>
              <a:t>Social Ecological </a:t>
            </a:r>
            <a:r>
              <a:rPr lang="en-GB" sz="2800" dirty="0" smtClean="0">
                <a:latin typeface="Calibri" pitchFamily="34" charset="0"/>
              </a:rPr>
              <a:t>Model</a:t>
            </a:r>
            <a:endParaRPr lang="en-GB" sz="2800" dirty="0">
              <a:latin typeface="Calibri" pitchFamily="34" charset="0"/>
            </a:endParaRPr>
          </a:p>
        </p:txBody>
      </p:sp>
      <p:sp>
        <p:nvSpPr>
          <p:cNvPr id="3" name="Rectangle 2"/>
          <p:cNvSpPr/>
          <p:nvPr/>
        </p:nvSpPr>
        <p:spPr>
          <a:xfrm>
            <a:off x="3901704" y="2060243"/>
            <a:ext cx="4931319" cy="3801041"/>
          </a:xfrm>
          <a:prstGeom prst="rect">
            <a:avLst/>
          </a:prstGeom>
        </p:spPr>
        <p:txBody>
          <a:bodyPr wrap="square">
            <a:spAutoFit/>
          </a:bodyPr>
          <a:lstStyle/>
          <a:p>
            <a:pPr algn="ctr">
              <a:spcAft>
                <a:spcPts val="600"/>
              </a:spcAft>
            </a:pPr>
            <a:r>
              <a:rPr lang="en-GB" dirty="0" smtClean="0"/>
              <a:t>        </a:t>
            </a:r>
            <a:r>
              <a:rPr lang="en-GB" b="1" dirty="0" smtClean="0"/>
              <a:t>Social-ecological models</a:t>
            </a:r>
            <a:r>
              <a:rPr lang="en-GB" dirty="0" smtClean="0"/>
              <a:t> </a:t>
            </a:r>
          </a:p>
          <a:p>
            <a:pPr marL="285750" indent="-285750">
              <a:spcAft>
                <a:spcPts val="600"/>
              </a:spcAft>
              <a:buFont typeface="Arial" panose="020B0604020202020204" pitchFamily="34" charset="0"/>
              <a:buChar char="•"/>
            </a:pPr>
            <a:r>
              <a:rPr lang="en-GB" dirty="0" smtClean="0"/>
              <a:t>facilitate </a:t>
            </a:r>
            <a:r>
              <a:rPr lang="en-GB" dirty="0"/>
              <a:t>ways of understanding individuals in the context of their environment </a:t>
            </a:r>
            <a:endParaRPr lang="en-GB" dirty="0" smtClean="0"/>
          </a:p>
          <a:p>
            <a:pPr marL="285750" indent="-285750">
              <a:spcAft>
                <a:spcPts val="600"/>
              </a:spcAft>
              <a:buFont typeface="Arial" panose="020B0604020202020204" pitchFamily="34" charset="0"/>
              <a:buChar char="•"/>
            </a:pPr>
            <a:r>
              <a:rPr lang="en-GB" dirty="0" smtClean="0"/>
              <a:t>typically </a:t>
            </a:r>
            <a:r>
              <a:rPr lang="en-GB" dirty="0"/>
              <a:t>locate the individual </a:t>
            </a:r>
            <a:r>
              <a:rPr lang="en-GB" dirty="0" smtClean="0"/>
              <a:t>in </a:t>
            </a:r>
            <a:r>
              <a:rPr lang="en-GB" dirty="0"/>
              <a:t>a set of concentric circles (or </a:t>
            </a:r>
            <a:r>
              <a:rPr lang="en-GB" dirty="0" smtClean="0"/>
              <a:t>layers)</a:t>
            </a:r>
          </a:p>
          <a:p>
            <a:pPr algn="ctr">
              <a:spcAft>
                <a:spcPts val="600"/>
              </a:spcAft>
            </a:pPr>
            <a:r>
              <a:rPr lang="en-GB" b="1" dirty="0" smtClean="0"/>
              <a:t>Key features model recognises</a:t>
            </a:r>
          </a:p>
          <a:p>
            <a:pPr marL="285750" indent="-285750">
              <a:spcAft>
                <a:spcPts val="600"/>
              </a:spcAft>
              <a:buFont typeface="Arial" panose="020B0604020202020204" pitchFamily="34" charset="0"/>
              <a:buChar char="•"/>
            </a:pPr>
            <a:r>
              <a:rPr lang="en-GB" dirty="0" smtClean="0"/>
              <a:t>multiple </a:t>
            </a:r>
            <a:r>
              <a:rPr lang="en-GB" dirty="0"/>
              <a:t>factors that influence behaviour and behaviour </a:t>
            </a:r>
            <a:r>
              <a:rPr lang="en-GB" dirty="0" smtClean="0"/>
              <a:t>change - </a:t>
            </a:r>
            <a:r>
              <a:rPr lang="en-GB" dirty="0"/>
              <a:t>Individuals and their environments change and both influence each </a:t>
            </a:r>
            <a:r>
              <a:rPr lang="en-GB" dirty="0" smtClean="0"/>
              <a:t>other</a:t>
            </a:r>
          </a:p>
          <a:p>
            <a:pPr marL="285750" indent="-285750">
              <a:buFont typeface="Arial" panose="020B0604020202020204" pitchFamily="34" charset="0"/>
              <a:buChar char="•"/>
            </a:pPr>
            <a:r>
              <a:rPr lang="en-GB" dirty="0"/>
              <a:t>i</a:t>
            </a:r>
            <a:r>
              <a:rPr lang="en-GB" dirty="0" smtClean="0"/>
              <a:t>nterventions </a:t>
            </a:r>
            <a:r>
              <a:rPr lang="en-GB" dirty="0"/>
              <a:t>are more likely to be effective if they address multiple </a:t>
            </a:r>
            <a:r>
              <a:rPr lang="en-GB" dirty="0" smtClean="0"/>
              <a:t>layers </a:t>
            </a:r>
            <a:r>
              <a:rPr lang="en-GB" dirty="0"/>
              <a:t>of the </a:t>
            </a:r>
            <a:r>
              <a:rPr lang="en-GB" dirty="0" smtClean="0"/>
              <a:t>system</a:t>
            </a:r>
            <a:endParaRPr lang="en-GB" dirty="0"/>
          </a:p>
        </p:txBody>
      </p:sp>
      <p:pic>
        <p:nvPicPr>
          <p:cNvPr id="9" name="Picture 8" descr="http://www.ces.ncsu.edu/wp-content/uploads/2013/12/Socioecological-Model-300x225.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389" y="2696218"/>
            <a:ext cx="3389958" cy="252909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Individual Environment</a:t>
            </a:r>
            <a:endParaRPr lang="en-GB" sz="1200" dirty="0">
              <a:latin typeface="Calibri" pitchFamily="34" charset="0"/>
            </a:endParaRPr>
          </a:p>
        </p:txBody>
      </p:sp>
      <p:sp>
        <p:nvSpPr>
          <p:cNvPr id="27650"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2568" name="Group 40"/>
          <p:cNvGraphicFramePr>
            <a:graphicFrameLocks noGrp="1"/>
          </p:cNvGraphicFramePr>
          <p:nvPr>
            <p:extLst>
              <p:ext uri="{D42A27DB-BD31-4B8C-83A1-F6EECF244321}">
                <p14:modId xmlns:p14="http://schemas.microsoft.com/office/powerpoint/2010/main" val="3751048246"/>
              </p:ext>
            </p:extLst>
          </p:nvPr>
        </p:nvGraphicFramePr>
        <p:xfrm>
          <a:off x="539750" y="1052513"/>
          <a:ext cx="7802944" cy="3689350"/>
        </p:xfrm>
        <a:graphic>
          <a:graphicData uri="http://schemas.openxmlformats.org/drawingml/2006/table">
            <a:tbl>
              <a:tblPr/>
              <a:tblGrid>
                <a:gridCol w="155956"/>
                <a:gridCol w="3470275"/>
                <a:gridCol w="4176713"/>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Facilitators</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Boredom /stress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Lack of understanding / avoidance of risk</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Self-efficacy – self doubt in quitting ability, lack of willpower and perceived lack of control over smoking</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Sickness during pregnancy</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Perception of risk to baby / own health (live longer)</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Self-efficacy – determination, confidence and willpower to quit, being able to draw on coping strategies when attempting to quit</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Interpersonal Environment</a:t>
            </a:r>
            <a:endParaRPr lang="en-GB" sz="1200" dirty="0">
              <a:latin typeface="Calibri" pitchFamily="34" charset="0"/>
            </a:endParaRPr>
          </a:p>
        </p:txBody>
      </p:sp>
      <p:sp>
        <p:nvSpPr>
          <p:cNvPr id="28674"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74794" name="Group 42"/>
          <p:cNvGraphicFramePr>
            <a:graphicFrameLocks noGrp="1"/>
          </p:cNvGraphicFramePr>
          <p:nvPr>
            <p:extLst>
              <p:ext uri="{D42A27DB-BD31-4B8C-83A1-F6EECF244321}">
                <p14:modId xmlns:p14="http://schemas.microsoft.com/office/powerpoint/2010/main" val="767791172"/>
              </p:ext>
            </p:extLst>
          </p:nvPr>
        </p:nvGraphicFramePr>
        <p:xfrm>
          <a:off x="539750" y="1052513"/>
          <a:ext cx="8085518" cy="4846320"/>
        </p:xfrm>
        <a:graphic>
          <a:graphicData uri="http://schemas.openxmlformats.org/drawingml/2006/table">
            <a:tbl>
              <a:tblPr/>
              <a:tblGrid>
                <a:gridCol w="155956"/>
                <a:gridCol w="4046537"/>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ct val="400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Continued partner smoking/ attitudes/ double standards</a:t>
                      </a:r>
                    </a:p>
                    <a:p>
                      <a:pPr marL="0" marR="0" lvl="0" indent="0" algn="l" defTabSz="914400" rtl="0" eaLnBrk="1" fontAlgn="base" latinLnBrk="0" hangingPunct="1">
                        <a:lnSpc>
                          <a:spcPct val="100000"/>
                        </a:lnSpc>
                        <a:spcBef>
                          <a:spcPts val="60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ts val="6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Impact on relationship – useful tool in maintaining good relationship</a:t>
                      </a:r>
                    </a:p>
                    <a:p>
                      <a:pPr marL="171450" marR="0" lvl="0" indent="-171450" algn="l" defTabSz="914400" rtl="0" eaLnBrk="1" fontAlgn="base" latinLnBrk="0" hangingPunct="1">
                        <a:lnSpc>
                          <a:spcPct val="100000"/>
                        </a:lnSpc>
                        <a:spcBef>
                          <a:spcPts val="60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ts val="6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Exposure to other women’s stories and experiences - endorsement that smoking in pregnancy OK</a:t>
                      </a:r>
                    </a:p>
                    <a:p>
                      <a:pPr marL="171450" marR="0" lvl="0" indent="-171450" algn="l" defTabSz="914400" rtl="0" eaLnBrk="1" fontAlgn="base" latinLnBrk="0" hangingPunct="1">
                        <a:lnSpc>
                          <a:spcPct val="100000"/>
                        </a:lnSpc>
                        <a:spcBef>
                          <a:spcPts val="60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ts val="6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Lack of pressure/judgement from family (esp. mothers) &amp; friends</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Partners cessation efforts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Practical &amp; emotional support provided by partners</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Other women’s stories and experiences of smoking in pregnancy can reinforce risks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Positive responses to women quitting from family i.e. sense of pride</a:t>
                      </a:r>
                      <a:endParaRPr kumimoji="0" lang="en-GB"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txBox="1">
            <a:spLocks/>
          </p:cNvSpPr>
          <p:nvPr/>
        </p:nvSpPr>
        <p:spPr bwMode="auto">
          <a:xfrm>
            <a:off x="468313" y="260350"/>
            <a:ext cx="8229600" cy="5173663"/>
          </a:xfrm>
          <a:prstGeom prst="rect">
            <a:avLst/>
          </a:prstGeom>
          <a:noFill/>
          <a:ln w="9525">
            <a:noFill/>
            <a:miter lim="800000"/>
            <a:headEnd/>
            <a:tailEnd/>
          </a:ln>
        </p:spPr>
        <p:txBody>
          <a:bodyPr/>
          <a:lstStyle/>
          <a:p>
            <a:pPr algn="ctr">
              <a:spcBef>
                <a:spcPct val="20000"/>
              </a:spcBef>
              <a:buFont typeface="Arial" charset="0"/>
              <a:buNone/>
            </a:pPr>
            <a:r>
              <a:rPr lang="en-GB" sz="3200" b="1" dirty="0" smtClean="0">
                <a:latin typeface="Calibri" pitchFamily="34" charset="0"/>
              </a:rPr>
              <a:t>Key Findings</a:t>
            </a:r>
            <a:r>
              <a:rPr lang="en-GB" sz="3200" b="1" dirty="0">
                <a:latin typeface="Calibri" pitchFamily="34" charset="0"/>
              </a:rPr>
              <a:t>: Organisational </a:t>
            </a:r>
            <a:r>
              <a:rPr lang="en-GB" sz="3200" b="1" dirty="0" smtClean="0">
                <a:latin typeface="Calibri" pitchFamily="34" charset="0"/>
              </a:rPr>
              <a:t>Environment 1</a:t>
            </a:r>
            <a:endParaRPr lang="en-GB" sz="1200" dirty="0">
              <a:latin typeface="Calibri" pitchFamily="34" charset="0"/>
            </a:endParaRPr>
          </a:p>
        </p:txBody>
      </p:sp>
      <p:sp>
        <p:nvSpPr>
          <p:cNvPr id="29698" name="AutoShape 7" descr="Image result for university of dundee"/>
          <p:cNvSpPr>
            <a:spLocks noChangeAspect="1" noChangeArrowheads="1"/>
          </p:cNvSpPr>
          <p:nvPr/>
        </p:nvSpPr>
        <p:spPr bwMode="auto">
          <a:xfrm>
            <a:off x="0" y="5524500"/>
            <a:ext cx="1857375" cy="1524000"/>
          </a:xfrm>
          <a:prstGeom prst="rect">
            <a:avLst/>
          </a:prstGeom>
          <a:noFill/>
          <a:ln w="9525">
            <a:noFill/>
            <a:miter lim="800000"/>
            <a:headEnd/>
            <a:tailEnd/>
          </a:ln>
        </p:spPr>
        <p:txBody>
          <a:bodyPr/>
          <a:lstStyle/>
          <a:p>
            <a:endParaRPr lang="en-GB">
              <a:latin typeface="Calibri" pitchFamily="34" charset="0"/>
            </a:endParaRPr>
          </a:p>
        </p:txBody>
      </p:sp>
      <p:graphicFrame>
        <p:nvGraphicFramePr>
          <p:cNvPr id="28690" name="Group 18"/>
          <p:cNvGraphicFramePr>
            <a:graphicFrameLocks noGrp="1"/>
          </p:cNvGraphicFramePr>
          <p:nvPr>
            <p:extLst>
              <p:ext uri="{D42A27DB-BD31-4B8C-83A1-F6EECF244321}">
                <p14:modId xmlns:p14="http://schemas.microsoft.com/office/powerpoint/2010/main" val="1576861948"/>
              </p:ext>
            </p:extLst>
          </p:nvPr>
        </p:nvGraphicFramePr>
        <p:xfrm>
          <a:off x="539750" y="1052513"/>
          <a:ext cx="8085519" cy="4389120"/>
        </p:xfrm>
        <a:graphic>
          <a:graphicData uri="http://schemas.openxmlformats.org/drawingml/2006/table">
            <a:tbl>
              <a:tblPr/>
              <a:tblGrid>
                <a:gridCol w="155956"/>
                <a:gridCol w="4046538"/>
                <a:gridCol w="3883025"/>
              </a:tblGrid>
              <a:tr h="50482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dirty="0" smtClean="0">
                          <a:ln>
                            <a:noFill/>
                          </a:ln>
                          <a:solidFill>
                            <a:srgbClr val="FFFFFF"/>
                          </a:solidFill>
                          <a:effectLst/>
                          <a:latin typeface="Calibri" pitchFamily="34" charset="0"/>
                          <a:cs typeface="Arial" charset="0"/>
                        </a:rPr>
                        <a:t> </a:t>
                      </a:r>
                      <a:endParaRPr kumimoji="0" lang="en-GB" sz="2000" b="1" i="0" u="none" strike="noStrike" cap="none" normalizeH="0" baseline="0" dirty="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Barriers</a:t>
                      </a:r>
                    </a:p>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 </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Calibri" pitchFamily="34" charset="0"/>
                          <a:cs typeface="Arial" charset="0"/>
                        </a:rPr>
                        <a:t>Facilitators</a:t>
                      </a: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975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GB" sz="2000" b="1" i="0" u="none" strike="noStrike" cap="none" normalizeH="0" baseline="0" smtClean="0">
                        <a:ln>
                          <a:noFill/>
                        </a:ln>
                        <a:solidFill>
                          <a:srgbClr val="FFFFFF"/>
                        </a:solidFill>
                        <a:effectLst/>
                        <a:latin typeface="Calibri" pitchFamily="34" charset="0"/>
                        <a:cs typeface="Times New Roman" pitchFamily="18"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Lack of cessation support provided by midwives – focus on gathering information on smoking behaviour/referral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Little detailed risk information delivered by midwives </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Negative image of SSS either through expectations or previous experience</a:t>
                      </a: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Midwives raising the issue at subsequent appointments</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defRPr/>
                      </a:pPr>
                      <a:r>
                        <a:rPr kumimoji="0" lang="en-GB" sz="2000" b="0" i="0" u="none" strike="noStrike" cap="none" normalizeH="0" baseline="0" dirty="0" smtClean="0">
                          <a:ln>
                            <a:noFill/>
                          </a:ln>
                          <a:solidFill>
                            <a:srgbClr val="000000"/>
                          </a:solidFill>
                          <a:effectLst/>
                          <a:latin typeface="Calibri" pitchFamily="34" charset="0"/>
                          <a:cs typeface="Arial" charset="0"/>
                        </a:rPr>
                        <a:t>Automatic referral</a:t>
                      </a:r>
                    </a:p>
                    <a:p>
                      <a:pPr marL="171450" marR="0" lvl="0" indent="-171450" algn="l" defTabSz="914400" rtl="0" eaLnBrk="1" fontAlgn="base" latinLnBrk="0" hangingPunct="1">
                        <a:lnSpc>
                          <a:spcPct val="100000"/>
                        </a:lnSpc>
                        <a:spcBef>
                          <a:spcPts val="2400"/>
                        </a:spcBef>
                        <a:spcAft>
                          <a:spcPct val="0"/>
                        </a:spcAft>
                        <a:buClrTx/>
                        <a:buSzTx/>
                        <a:buFont typeface="Arial" charset="0"/>
                        <a:buChar char="•"/>
                        <a:tabLst/>
                      </a:pPr>
                      <a:r>
                        <a:rPr kumimoji="0" lang="en-GB" sz="2000" b="0" i="0" u="none" strike="noStrike" cap="none" normalizeH="0" baseline="0" dirty="0" smtClean="0">
                          <a:ln>
                            <a:noFill/>
                          </a:ln>
                          <a:solidFill>
                            <a:srgbClr val="000000"/>
                          </a:solidFill>
                          <a:effectLst/>
                          <a:latin typeface="Calibri" pitchFamily="34" charset="0"/>
                          <a:cs typeface="Arial" charset="0"/>
                        </a:rPr>
                        <a:t>Offering flexibility in method of support helps with perceived barriers to attending SSS appointments – level, frequency, home appointments</a:t>
                      </a:r>
                    </a:p>
                    <a:p>
                      <a:pPr marL="0" marR="0" lvl="0" indent="0" algn="l" defTabSz="914400" rtl="0" eaLnBrk="1" fontAlgn="base" latinLnBrk="0" hangingPunct="1">
                        <a:lnSpc>
                          <a:spcPct val="100000"/>
                        </a:lnSpc>
                        <a:spcBef>
                          <a:spcPts val="2400"/>
                        </a:spcBef>
                        <a:spcAft>
                          <a:spcPct val="0"/>
                        </a:spcAft>
                        <a:buClrTx/>
                        <a:buSzTx/>
                        <a:buFont typeface="Arial" charset="0"/>
                        <a:buNone/>
                        <a:tabLst/>
                      </a:pPr>
                      <a:endParaRPr kumimoji="0" lang="en-GB" sz="2000" b="0" i="0" u="none" strike="noStrike" cap="none" normalizeH="0" baseline="0" dirty="0" smtClean="0">
                        <a:ln>
                          <a:noFill/>
                        </a:ln>
                        <a:solidFill>
                          <a:srgbClr val="000000"/>
                        </a:solidFill>
                        <a:effectLst/>
                        <a:latin typeface="Calibri" pitchFamily="34" charset="0"/>
                        <a:cs typeface="Arial" charset="0"/>
                      </a:endParaRPr>
                    </a:p>
                  </a:txBody>
                  <a:tcPr marL="65278" marR="65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956135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1798</TotalTime>
  <Words>3556</Words>
  <Application>Microsoft Office PowerPoint</Application>
  <PresentationFormat>On-screen Show (4:3)</PresentationFormat>
  <Paragraphs>363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Barriers &amp; facilitators to smoking cessation experienced by pregnant women : a qualitative exploration</vt:lpstr>
      <vt:lpstr>Background &amp; Aims</vt:lpstr>
      <vt:lpstr>Larger Study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&amp; Next Steps</vt:lpstr>
      <vt:lpstr>Project Team</vt:lpstr>
    </vt:vector>
  </TitlesOfParts>
  <Company>University of Stirling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ap23</dc:creator>
  <cp:lastModifiedBy>MCL</cp:lastModifiedBy>
  <cp:revision>154</cp:revision>
  <cp:lastPrinted>2015-04-29T13:47:38Z</cp:lastPrinted>
  <dcterms:created xsi:type="dcterms:W3CDTF">2015-01-29T13:53:21Z</dcterms:created>
  <dcterms:modified xsi:type="dcterms:W3CDTF">2015-06-12T09:58:15Z</dcterms:modified>
</cp:coreProperties>
</file>